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61"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9" d="100"/>
          <a:sy n="69" d="100"/>
        </p:scale>
        <p:origin x="780" y="6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262346-9267-4496-8901-F88098A31681}" type="datetimeFigureOut">
              <a:rPr lang="en-GB" smtClean="0"/>
              <a:t>20/04/2021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1EFA8A-0ECC-45FD-99E9-5DF5657F322B}" type="slidenum">
              <a:rPr lang="en-GB" smtClean="0"/>
              <a:t>‹#›</a:t>
            </a:fld>
            <a:endParaRPr lang="en-GB"/>
          </a:p>
        </p:txBody>
      </p:sp>
    </p:spTree>
    <p:extLst>
      <p:ext uri="{BB962C8B-B14F-4D97-AF65-F5344CB8AC3E}">
        <p14:creationId xmlns:p14="http://schemas.microsoft.com/office/powerpoint/2010/main" val="885102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2F5B780-D8CC-413E-9AE5-2C6EF7DB7CE3}"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275828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Effective prompt for</a:t>
            </a:r>
            <a:r>
              <a:rPr lang="en-GB" baseline="0" dirty="0" smtClean="0"/>
              <a:t> getting children to generate questions effectively – give them the answers first.</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Also ask children to carefully select words, themes or images in order to summarise in no more than 25 words (this can vary depending on age or challenge level, but remains a HO skill.)</a:t>
            </a:r>
            <a:endParaRPr lang="en-GB" dirty="0" smtClean="0"/>
          </a:p>
          <a:p>
            <a:endParaRPr lang="en-GB" dirty="0"/>
          </a:p>
        </p:txBody>
      </p:sp>
      <p:sp>
        <p:nvSpPr>
          <p:cNvPr id="4" name="Slide Number Placeholder 3"/>
          <p:cNvSpPr>
            <a:spLocks noGrp="1"/>
          </p:cNvSpPr>
          <p:nvPr>
            <p:ph type="sldNum" sz="quarter" idx="10"/>
          </p:nvPr>
        </p:nvSpPr>
        <p:spPr/>
        <p:txBody>
          <a:bodyPr/>
          <a:lstStyle/>
          <a:p>
            <a:fld id="{32F5B780-D8CC-413E-9AE5-2C6EF7DB7CE3}"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462269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2A33666-8C41-47BD-8F8E-1CBDDB708CF7}" type="datetimeFigureOut">
              <a:rPr lang="en-GB" smtClean="0"/>
              <a:t>20/04/2021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C3D902-24AF-431B-A5B9-D1A6EFB08CB8}" type="slidenum">
              <a:rPr lang="en-GB" smtClean="0"/>
              <a:t>‹#›</a:t>
            </a:fld>
            <a:endParaRPr lang="en-GB"/>
          </a:p>
        </p:txBody>
      </p:sp>
    </p:spTree>
    <p:extLst>
      <p:ext uri="{BB962C8B-B14F-4D97-AF65-F5344CB8AC3E}">
        <p14:creationId xmlns:p14="http://schemas.microsoft.com/office/powerpoint/2010/main" val="3514164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A33666-8C41-47BD-8F8E-1CBDDB708CF7}" type="datetimeFigureOut">
              <a:rPr lang="en-GB" smtClean="0"/>
              <a:t>20/04/2021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C3D902-24AF-431B-A5B9-D1A6EFB08CB8}" type="slidenum">
              <a:rPr lang="en-GB" smtClean="0"/>
              <a:t>‹#›</a:t>
            </a:fld>
            <a:endParaRPr lang="en-GB"/>
          </a:p>
        </p:txBody>
      </p:sp>
    </p:spTree>
    <p:extLst>
      <p:ext uri="{BB962C8B-B14F-4D97-AF65-F5344CB8AC3E}">
        <p14:creationId xmlns:p14="http://schemas.microsoft.com/office/powerpoint/2010/main" val="3403399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A33666-8C41-47BD-8F8E-1CBDDB708CF7}" type="datetimeFigureOut">
              <a:rPr lang="en-GB" smtClean="0"/>
              <a:t>20/04/2021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C3D902-24AF-431B-A5B9-D1A6EFB08CB8}" type="slidenum">
              <a:rPr lang="en-GB" smtClean="0"/>
              <a:t>‹#›</a:t>
            </a:fld>
            <a:endParaRPr lang="en-GB"/>
          </a:p>
        </p:txBody>
      </p:sp>
    </p:spTree>
    <p:extLst>
      <p:ext uri="{BB962C8B-B14F-4D97-AF65-F5344CB8AC3E}">
        <p14:creationId xmlns:p14="http://schemas.microsoft.com/office/powerpoint/2010/main" val="2461948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A33666-8C41-47BD-8F8E-1CBDDB708CF7}" type="datetimeFigureOut">
              <a:rPr lang="en-GB" smtClean="0"/>
              <a:t>20/04/2021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C3D902-24AF-431B-A5B9-D1A6EFB08CB8}" type="slidenum">
              <a:rPr lang="en-GB" smtClean="0"/>
              <a:t>‹#›</a:t>
            </a:fld>
            <a:endParaRPr lang="en-GB"/>
          </a:p>
        </p:txBody>
      </p:sp>
    </p:spTree>
    <p:extLst>
      <p:ext uri="{BB962C8B-B14F-4D97-AF65-F5344CB8AC3E}">
        <p14:creationId xmlns:p14="http://schemas.microsoft.com/office/powerpoint/2010/main" val="3623841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A33666-8C41-47BD-8F8E-1CBDDB708CF7}" type="datetimeFigureOut">
              <a:rPr lang="en-GB" smtClean="0"/>
              <a:t>20/04/2021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C3D902-24AF-431B-A5B9-D1A6EFB08CB8}" type="slidenum">
              <a:rPr lang="en-GB" smtClean="0"/>
              <a:t>‹#›</a:t>
            </a:fld>
            <a:endParaRPr lang="en-GB"/>
          </a:p>
        </p:txBody>
      </p:sp>
    </p:spTree>
    <p:extLst>
      <p:ext uri="{BB962C8B-B14F-4D97-AF65-F5344CB8AC3E}">
        <p14:creationId xmlns:p14="http://schemas.microsoft.com/office/powerpoint/2010/main" val="377739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2A33666-8C41-47BD-8F8E-1CBDDB708CF7}" type="datetimeFigureOut">
              <a:rPr lang="en-GB" smtClean="0"/>
              <a:t>20/04/2021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C3D902-24AF-431B-A5B9-D1A6EFB08CB8}" type="slidenum">
              <a:rPr lang="en-GB" smtClean="0"/>
              <a:t>‹#›</a:t>
            </a:fld>
            <a:endParaRPr lang="en-GB"/>
          </a:p>
        </p:txBody>
      </p:sp>
    </p:spTree>
    <p:extLst>
      <p:ext uri="{BB962C8B-B14F-4D97-AF65-F5344CB8AC3E}">
        <p14:creationId xmlns:p14="http://schemas.microsoft.com/office/powerpoint/2010/main" val="1680013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2A33666-8C41-47BD-8F8E-1CBDDB708CF7}" type="datetimeFigureOut">
              <a:rPr lang="en-GB" smtClean="0"/>
              <a:t>20/04/2021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AC3D902-24AF-431B-A5B9-D1A6EFB08CB8}" type="slidenum">
              <a:rPr lang="en-GB" smtClean="0"/>
              <a:t>‹#›</a:t>
            </a:fld>
            <a:endParaRPr lang="en-GB"/>
          </a:p>
        </p:txBody>
      </p:sp>
    </p:spTree>
    <p:extLst>
      <p:ext uri="{BB962C8B-B14F-4D97-AF65-F5344CB8AC3E}">
        <p14:creationId xmlns:p14="http://schemas.microsoft.com/office/powerpoint/2010/main" val="3809234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2A33666-8C41-47BD-8F8E-1CBDDB708CF7}" type="datetimeFigureOut">
              <a:rPr lang="en-GB" smtClean="0"/>
              <a:t>20/04/2021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AC3D902-24AF-431B-A5B9-D1A6EFB08CB8}" type="slidenum">
              <a:rPr lang="en-GB" smtClean="0"/>
              <a:t>‹#›</a:t>
            </a:fld>
            <a:endParaRPr lang="en-GB"/>
          </a:p>
        </p:txBody>
      </p:sp>
    </p:spTree>
    <p:extLst>
      <p:ext uri="{BB962C8B-B14F-4D97-AF65-F5344CB8AC3E}">
        <p14:creationId xmlns:p14="http://schemas.microsoft.com/office/powerpoint/2010/main" val="45799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A33666-8C41-47BD-8F8E-1CBDDB708CF7}" type="datetimeFigureOut">
              <a:rPr lang="en-GB" smtClean="0"/>
              <a:t>20/04/2021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AC3D902-24AF-431B-A5B9-D1A6EFB08CB8}" type="slidenum">
              <a:rPr lang="en-GB" smtClean="0"/>
              <a:t>‹#›</a:t>
            </a:fld>
            <a:endParaRPr lang="en-GB"/>
          </a:p>
        </p:txBody>
      </p:sp>
    </p:spTree>
    <p:extLst>
      <p:ext uri="{BB962C8B-B14F-4D97-AF65-F5344CB8AC3E}">
        <p14:creationId xmlns:p14="http://schemas.microsoft.com/office/powerpoint/2010/main" val="1068390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A33666-8C41-47BD-8F8E-1CBDDB708CF7}" type="datetimeFigureOut">
              <a:rPr lang="en-GB" smtClean="0"/>
              <a:t>20/04/2021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C3D902-24AF-431B-A5B9-D1A6EFB08CB8}" type="slidenum">
              <a:rPr lang="en-GB" smtClean="0"/>
              <a:t>‹#›</a:t>
            </a:fld>
            <a:endParaRPr lang="en-GB"/>
          </a:p>
        </p:txBody>
      </p:sp>
    </p:spTree>
    <p:extLst>
      <p:ext uri="{BB962C8B-B14F-4D97-AF65-F5344CB8AC3E}">
        <p14:creationId xmlns:p14="http://schemas.microsoft.com/office/powerpoint/2010/main" val="1356311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A33666-8C41-47BD-8F8E-1CBDDB708CF7}" type="datetimeFigureOut">
              <a:rPr lang="en-GB" smtClean="0"/>
              <a:t>20/04/2021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C3D902-24AF-431B-A5B9-D1A6EFB08CB8}" type="slidenum">
              <a:rPr lang="en-GB" smtClean="0"/>
              <a:t>‹#›</a:t>
            </a:fld>
            <a:endParaRPr lang="en-GB"/>
          </a:p>
        </p:txBody>
      </p:sp>
    </p:spTree>
    <p:extLst>
      <p:ext uri="{BB962C8B-B14F-4D97-AF65-F5344CB8AC3E}">
        <p14:creationId xmlns:p14="http://schemas.microsoft.com/office/powerpoint/2010/main" val="3512553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A33666-8C41-47BD-8F8E-1CBDDB708CF7}" type="datetimeFigureOut">
              <a:rPr lang="en-GB" smtClean="0"/>
              <a:t>20/04/2021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3D902-24AF-431B-A5B9-D1A6EFB08CB8}" type="slidenum">
              <a:rPr lang="en-GB" smtClean="0"/>
              <a:t>‹#›</a:t>
            </a:fld>
            <a:endParaRPr lang="en-GB"/>
          </a:p>
        </p:txBody>
      </p:sp>
    </p:spTree>
    <p:extLst>
      <p:ext uri="{BB962C8B-B14F-4D97-AF65-F5344CB8AC3E}">
        <p14:creationId xmlns:p14="http://schemas.microsoft.com/office/powerpoint/2010/main" val="347448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D-Day Dog </a:t>
            </a:r>
            <a:endParaRPr lang="en-GB" dirty="0"/>
          </a:p>
        </p:txBody>
      </p:sp>
      <p:sp>
        <p:nvSpPr>
          <p:cNvPr id="3" name="Subtitle 2"/>
          <p:cNvSpPr>
            <a:spLocks noGrp="1"/>
          </p:cNvSpPr>
          <p:nvPr>
            <p:ph type="subTitle" idx="1"/>
          </p:nvPr>
        </p:nvSpPr>
        <p:spPr/>
        <p:txBody>
          <a:bodyPr/>
          <a:lstStyle/>
          <a:p>
            <a:r>
              <a:rPr lang="en-GB" smtClean="0"/>
              <a:t>Additional Resources </a:t>
            </a:r>
            <a:endParaRPr lang="en-GB" dirty="0"/>
          </a:p>
        </p:txBody>
      </p:sp>
    </p:spTree>
    <p:extLst>
      <p:ext uri="{BB962C8B-B14F-4D97-AF65-F5344CB8AC3E}">
        <p14:creationId xmlns:p14="http://schemas.microsoft.com/office/powerpoint/2010/main" val="54568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48"/>
          <p:cNvGraphicFramePr>
            <a:graphicFrameLocks noGrp="1"/>
          </p:cNvGraphicFramePr>
          <p:nvPr>
            <p:extLst>
              <p:ext uri="{D42A27DB-BD31-4B8C-83A1-F6EECF244321}">
                <p14:modId xmlns:p14="http://schemas.microsoft.com/office/powerpoint/2010/main" val="4005635845"/>
              </p:ext>
            </p:extLst>
          </p:nvPr>
        </p:nvGraphicFramePr>
        <p:xfrm>
          <a:off x="875211" y="953589"/>
          <a:ext cx="10659292" cy="5229509"/>
        </p:xfrm>
        <a:graphic>
          <a:graphicData uri="http://schemas.openxmlformats.org/drawingml/2006/table">
            <a:tbl>
              <a:tblPr/>
              <a:tblGrid>
                <a:gridCol w="5375991">
                  <a:extLst>
                    <a:ext uri="{9D8B030D-6E8A-4147-A177-3AD203B41FA5}">
                      <a16:colId xmlns:a16="http://schemas.microsoft.com/office/drawing/2014/main" val="20000"/>
                    </a:ext>
                  </a:extLst>
                </a:gridCol>
                <a:gridCol w="5283301">
                  <a:extLst>
                    <a:ext uri="{9D8B030D-6E8A-4147-A177-3AD203B41FA5}">
                      <a16:colId xmlns:a16="http://schemas.microsoft.com/office/drawing/2014/main" val="20002"/>
                    </a:ext>
                  </a:extLst>
                </a:gridCol>
              </a:tblGrid>
              <a:tr h="10727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Segoe Print" panose="02000600000000000000" pitchFamily="2" charset="0"/>
                          <a:cs typeface="Times New Roman" pitchFamily="18" charset="0"/>
                        </a:rPr>
                        <a:t>What do I </a:t>
                      </a:r>
                      <a:r>
                        <a:rPr kumimoji="0" lang="en-GB" sz="1800" b="1" i="0" u="sng" strike="noStrike" cap="none" normalizeH="0" baseline="0" noProof="0" dirty="0" smtClean="0">
                          <a:ln>
                            <a:noFill/>
                          </a:ln>
                          <a:solidFill>
                            <a:schemeClr val="tx1"/>
                          </a:solidFill>
                          <a:effectLst/>
                          <a:latin typeface="Segoe Print" panose="02000600000000000000" pitchFamily="2" charset="0"/>
                          <a:cs typeface="Times New Roman" pitchFamily="18" charset="0"/>
                        </a:rPr>
                        <a:t>k</a:t>
                      </a:r>
                      <a:r>
                        <a:rPr kumimoji="0" lang="en-GB" sz="1800" b="1" i="0" u="none" strike="noStrike" cap="none" normalizeH="0" baseline="0" noProof="0" dirty="0" smtClean="0">
                          <a:ln>
                            <a:noFill/>
                          </a:ln>
                          <a:solidFill>
                            <a:schemeClr val="tx1"/>
                          </a:solidFill>
                          <a:effectLst/>
                          <a:latin typeface="Segoe Print" panose="02000600000000000000" pitchFamily="2" charset="0"/>
                          <a:cs typeface="Times New Roman" pitchFamily="18" charset="0"/>
                        </a:rPr>
                        <a:t>now?</a:t>
                      </a:r>
                      <a:endParaRPr kumimoji="0" lang="en-GB" sz="1800" b="1" i="0" u="none" strike="noStrike" cap="none" normalizeH="0" baseline="0" noProof="0" dirty="0" smtClean="0">
                        <a:ln>
                          <a:noFill/>
                        </a:ln>
                        <a:solidFill>
                          <a:schemeClr val="tx1"/>
                        </a:solidFill>
                        <a:effectLst/>
                        <a:latin typeface="Segoe Print" panose="02000600000000000000" pitchFamily="2"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noProof="0" dirty="0" smtClean="0">
                          <a:ln>
                            <a:noFill/>
                          </a:ln>
                          <a:solidFill>
                            <a:schemeClr val="tx1"/>
                          </a:solidFill>
                          <a:effectLst/>
                          <a:latin typeface="Segoe Print" panose="02000600000000000000" pitchFamily="2" charset="0"/>
                          <a:cs typeface="Times New Roman" pitchFamily="18" charset="0"/>
                        </a:rPr>
                        <a:t>What can I predict</a:t>
                      </a:r>
                      <a:endParaRPr kumimoji="0" lang="en-GB" sz="1800" b="1" i="0" u="none" strike="noStrike" cap="none" normalizeH="0" baseline="0" noProof="0" dirty="0" smtClean="0">
                        <a:ln>
                          <a:noFill/>
                        </a:ln>
                        <a:solidFill>
                          <a:schemeClr val="tx1"/>
                        </a:solidFill>
                        <a:effectLst/>
                        <a:latin typeface="Segoe Print" panose="02000600000000000000" pitchFamily="2"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1567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800" b="0" i="0" u="none" strike="noStrike" cap="none" normalizeH="0" baseline="0" noProof="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800" b="0" i="0" u="none" strike="noStrike" cap="none" normalizeH="0" baseline="0" noProof="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60473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Grp="1" noChangeArrowheads="1"/>
          </p:cNvSpPr>
          <p:nvPr>
            <p:ph type="title"/>
          </p:nvPr>
        </p:nvSpPr>
        <p:spPr>
          <a:xfrm rot="10800000" flipV="1">
            <a:off x="1847527" y="314300"/>
            <a:ext cx="8496945" cy="768881"/>
          </a:xfrm>
          <a:solidFill>
            <a:srgbClr val="FFCCFF"/>
          </a:solidFill>
        </p:spPr>
        <p:txBody>
          <a:bodyPr>
            <a:normAutofit/>
          </a:bodyPr>
          <a:lstStyle/>
          <a:p>
            <a:r>
              <a:rPr lang="en-GB" sz="3200" dirty="0">
                <a:latin typeface="Comic Sans MS" pitchFamily="66" charset="0"/>
              </a:rPr>
              <a:t>In a Word: summarise the text in 25 words</a:t>
            </a:r>
          </a:p>
        </p:txBody>
      </p:sp>
      <p:graphicFrame>
        <p:nvGraphicFramePr>
          <p:cNvPr id="11" name="Group 42"/>
          <p:cNvGraphicFramePr>
            <a:graphicFrameLocks noGrp="1"/>
          </p:cNvGraphicFramePr>
          <p:nvPr>
            <p:ph idx="1"/>
            <p:extLst/>
          </p:nvPr>
        </p:nvGraphicFramePr>
        <p:xfrm>
          <a:off x="1847525" y="1340769"/>
          <a:ext cx="8363277" cy="5112569"/>
        </p:xfrm>
        <a:graphic>
          <a:graphicData uri="http://schemas.openxmlformats.org/drawingml/2006/table">
            <a:tbl>
              <a:tblPr/>
              <a:tblGrid>
                <a:gridCol w="1672979">
                  <a:extLst>
                    <a:ext uri="{9D8B030D-6E8A-4147-A177-3AD203B41FA5}">
                      <a16:colId xmlns:a16="http://schemas.microsoft.com/office/drawing/2014/main" val="20000"/>
                    </a:ext>
                  </a:extLst>
                </a:gridCol>
                <a:gridCol w="1672977">
                  <a:extLst>
                    <a:ext uri="{9D8B030D-6E8A-4147-A177-3AD203B41FA5}">
                      <a16:colId xmlns:a16="http://schemas.microsoft.com/office/drawing/2014/main" val="20001"/>
                    </a:ext>
                  </a:extLst>
                </a:gridCol>
                <a:gridCol w="1671365">
                  <a:extLst>
                    <a:ext uri="{9D8B030D-6E8A-4147-A177-3AD203B41FA5}">
                      <a16:colId xmlns:a16="http://schemas.microsoft.com/office/drawing/2014/main" val="20002"/>
                    </a:ext>
                  </a:extLst>
                </a:gridCol>
                <a:gridCol w="1672979">
                  <a:extLst>
                    <a:ext uri="{9D8B030D-6E8A-4147-A177-3AD203B41FA5}">
                      <a16:colId xmlns:a16="http://schemas.microsoft.com/office/drawing/2014/main" val="20003"/>
                    </a:ext>
                  </a:extLst>
                </a:gridCol>
                <a:gridCol w="1672977">
                  <a:extLst>
                    <a:ext uri="{9D8B030D-6E8A-4147-A177-3AD203B41FA5}">
                      <a16:colId xmlns:a16="http://schemas.microsoft.com/office/drawing/2014/main" val="20004"/>
                    </a:ext>
                  </a:extLst>
                </a:gridCol>
              </a:tblGrid>
              <a:tr h="10118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00"/>
                  </a:ext>
                </a:extLst>
              </a:tr>
              <a:tr h="106526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01"/>
                  </a:ext>
                </a:extLst>
              </a:tr>
              <a:tr h="10118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02"/>
                  </a:ext>
                </a:extLst>
              </a:tr>
              <a:tr h="10118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03"/>
                  </a:ext>
                </a:extLst>
              </a:tr>
              <a:tr h="10118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96821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21"/>
          <p:cNvSpPr>
            <a:spLocks noChangeArrowheads="1"/>
          </p:cNvSpPr>
          <p:nvPr/>
        </p:nvSpPr>
        <p:spPr bwMode="auto">
          <a:xfrm>
            <a:off x="5388875" y="1257300"/>
            <a:ext cx="1288007" cy="108973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defTabSz="457200"/>
            <a:endParaRPr lang="cy-GB">
              <a:solidFill>
                <a:prstClr val="black"/>
              </a:solidFill>
            </a:endParaRPr>
          </a:p>
        </p:txBody>
      </p:sp>
      <p:sp>
        <p:nvSpPr>
          <p:cNvPr id="3" name="Line 20"/>
          <p:cNvSpPr>
            <a:spLocks noChangeShapeType="1"/>
          </p:cNvSpPr>
          <p:nvPr/>
        </p:nvSpPr>
        <p:spPr bwMode="auto">
          <a:xfrm>
            <a:off x="5991082" y="2343150"/>
            <a:ext cx="0" cy="35433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457200"/>
            <a:endParaRPr lang="cy-GB">
              <a:solidFill>
                <a:prstClr val="black"/>
              </a:solidFill>
            </a:endParaRPr>
          </a:p>
        </p:txBody>
      </p:sp>
      <p:sp>
        <p:nvSpPr>
          <p:cNvPr id="4" name="Line 19"/>
          <p:cNvSpPr>
            <a:spLocks noChangeShapeType="1"/>
          </p:cNvSpPr>
          <p:nvPr/>
        </p:nvSpPr>
        <p:spPr bwMode="auto">
          <a:xfrm flipH="1">
            <a:off x="4536743" y="2347036"/>
            <a:ext cx="1485900" cy="13716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457200"/>
            <a:endParaRPr lang="cy-GB">
              <a:solidFill>
                <a:prstClr val="black"/>
              </a:solidFill>
            </a:endParaRPr>
          </a:p>
        </p:txBody>
      </p:sp>
      <p:sp>
        <p:nvSpPr>
          <p:cNvPr id="5" name="Line 18"/>
          <p:cNvSpPr>
            <a:spLocks noChangeShapeType="1"/>
          </p:cNvSpPr>
          <p:nvPr/>
        </p:nvSpPr>
        <p:spPr bwMode="auto">
          <a:xfrm>
            <a:off x="5960375" y="2442950"/>
            <a:ext cx="685800" cy="85980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457200"/>
            <a:endParaRPr lang="cy-GB">
              <a:solidFill>
                <a:prstClr val="black"/>
              </a:solidFill>
            </a:endParaRPr>
          </a:p>
        </p:txBody>
      </p:sp>
      <p:sp>
        <p:nvSpPr>
          <p:cNvPr id="6" name="Line 17"/>
          <p:cNvSpPr>
            <a:spLocks noChangeShapeType="1"/>
          </p:cNvSpPr>
          <p:nvPr/>
        </p:nvSpPr>
        <p:spPr bwMode="auto">
          <a:xfrm>
            <a:off x="6676882" y="3314700"/>
            <a:ext cx="1143000" cy="4572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457200"/>
            <a:endParaRPr lang="cy-GB">
              <a:solidFill>
                <a:prstClr val="black"/>
              </a:solidFill>
            </a:endParaRPr>
          </a:p>
        </p:txBody>
      </p:sp>
      <p:sp>
        <p:nvSpPr>
          <p:cNvPr id="7" name="AutoShape 16"/>
          <p:cNvSpPr>
            <a:spLocks noChangeArrowheads="1"/>
          </p:cNvSpPr>
          <p:nvPr/>
        </p:nvSpPr>
        <p:spPr bwMode="auto">
          <a:xfrm>
            <a:off x="5731775" y="2700550"/>
            <a:ext cx="228600" cy="228600"/>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defTabSz="457200"/>
            <a:endParaRPr lang="cy-GB">
              <a:solidFill>
                <a:prstClr val="black"/>
              </a:solidFill>
            </a:endParaRPr>
          </a:p>
        </p:txBody>
      </p:sp>
      <p:sp>
        <p:nvSpPr>
          <p:cNvPr id="8" name="Freeform 15"/>
          <p:cNvSpPr>
            <a:spLocks/>
          </p:cNvSpPr>
          <p:nvPr/>
        </p:nvSpPr>
        <p:spPr bwMode="auto">
          <a:xfrm>
            <a:off x="5991082" y="2388358"/>
            <a:ext cx="685800" cy="914400"/>
          </a:xfrm>
          <a:custGeom>
            <a:avLst/>
            <a:gdLst>
              <a:gd name="T0" fmla="*/ 0 w 1080"/>
              <a:gd name="T1" fmla="*/ 0 h 1440"/>
              <a:gd name="T2" fmla="*/ 720 w 1080"/>
              <a:gd name="T3" fmla="*/ 540 h 1440"/>
              <a:gd name="T4" fmla="*/ 900 w 1080"/>
              <a:gd name="T5" fmla="*/ 900 h 1440"/>
              <a:gd name="T6" fmla="*/ 1080 w 1080"/>
              <a:gd name="T7" fmla="*/ 1440 h 1440"/>
            </a:gdLst>
            <a:ahLst/>
            <a:cxnLst>
              <a:cxn ang="0">
                <a:pos x="T0" y="T1"/>
              </a:cxn>
              <a:cxn ang="0">
                <a:pos x="T2" y="T3"/>
              </a:cxn>
              <a:cxn ang="0">
                <a:pos x="T4" y="T5"/>
              </a:cxn>
              <a:cxn ang="0">
                <a:pos x="T6" y="T7"/>
              </a:cxn>
            </a:cxnLst>
            <a:rect l="0" t="0" r="r" b="b"/>
            <a:pathLst>
              <a:path w="1080" h="1440">
                <a:moveTo>
                  <a:pt x="0" y="0"/>
                </a:moveTo>
                <a:cubicBezTo>
                  <a:pt x="285" y="195"/>
                  <a:pt x="570" y="390"/>
                  <a:pt x="720" y="540"/>
                </a:cubicBezTo>
                <a:cubicBezTo>
                  <a:pt x="870" y="690"/>
                  <a:pt x="840" y="750"/>
                  <a:pt x="900" y="900"/>
                </a:cubicBezTo>
                <a:cubicBezTo>
                  <a:pt x="960" y="1050"/>
                  <a:pt x="1050" y="1350"/>
                  <a:pt x="1080" y="144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457200"/>
            <a:endParaRPr lang="cy-GB">
              <a:solidFill>
                <a:prstClr val="black"/>
              </a:solidFill>
            </a:endParaRPr>
          </a:p>
        </p:txBody>
      </p:sp>
      <p:sp>
        <p:nvSpPr>
          <p:cNvPr id="9" name="Line 14"/>
          <p:cNvSpPr>
            <a:spLocks noChangeShapeType="1"/>
          </p:cNvSpPr>
          <p:nvPr/>
        </p:nvSpPr>
        <p:spPr bwMode="auto">
          <a:xfrm flipH="1">
            <a:off x="4963236" y="5886450"/>
            <a:ext cx="1027847" cy="18624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457200"/>
            <a:endParaRPr lang="cy-GB">
              <a:solidFill>
                <a:prstClr val="black"/>
              </a:solidFill>
            </a:endParaRPr>
          </a:p>
        </p:txBody>
      </p:sp>
      <p:sp>
        <p:nvSpPr>
          <p:cNvPr id="10" name="Line 13"/>
          <p:cNvSpPr>
            <a:spLocks noChangeShapeType="1"/>
          </p:cNvSpPr>
          <p:nvPr/>
        </p:nvSpPr>
        <p:spPr bwMode="auto">
          <a:xfrm flipH="1">
            <a:off x="2667000" y="8001000"/>
            <a:ext cx="3429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457200"/>
            <a:endParaRPr lang="cy-GB">
              <a:solidFill>
                <a:prstClr val="black"/>
              </a:solidFill>
            </a:endParaRPr>
          </a:p>
        </p:txBody>
      </p:sp>
      <p:sp>
        <p:nvSpPr>
          <p:cNvPr id="11" name="Line 12"/>
          <p:cNvSpPr>
            <a:spLocks noChangeShapeType="1"/>
          </p:cNvSpPr>
          <p:nvPr/>
        </p:nvSpPr>
        <p:spPr bwMode="auto">
          <a:xfrm>
            <a:off x="5977435" y="5920082"/>
            <a:ext cx="1028700" cy="20574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457200"/>
            <a:endParaRPr lang="cy-GB">
              <a:solidFill>
                <a:prstClr val="black"/>
              </a:solidFill>
            </a:endParaRPr>
          </a:p>
        </p:txBody>
      </p:sp>
      <p:sp>
        <p:nvSpPr>
          <p:cNvPr id="12" name="Line 11"/>
          <p:cNvSpPr>
            <a:spLocks noChangeShapeType="1"/>
          </p:cNvSpPr>
          <p:nvPr/>
        </p:nvSpPr>
        <p:spPr bwMode="auto">
          <a:xfrm>
            <a:off x="5067300" y="8001000"/>
            <a:ext cx="5715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457200"/>
            <a:endParaRPr lang="cy-GB">
              <a:solidFill>
                <a:prstClr val="black"/>
              </a:solidFill>
            </a:endParaRPr>
          </a:p>
        </p:txBody>
      </p:sp>
      <p:sp>
        <p:nvSpPr>
          <p:cNvPr id="13" name="Freeform 10"/>
          <p:cNvSpPr>
            <a:spLocks/>
          </p:cNvSpPr>
          <p:nvPr/>
        </p:nvSpPr>
        <p:spPr bwMode="auto">
          <a:xfrm>
            <a:off x="4933950" y="7772400"/>
            <a:ext cx="133350" cy="228600"/>
          </a:xfrm>
          <a:custGeom>
            <a:avLst/>
            <a:gdLst>
              <a:gd name="T0" fmla="*/ 30 w 210"/>
              <a:gd name="T1" fmla="*/ 0 h 360"/>
              <a:gd name="T2" fmla="*/ 30 w 210"/>
              <a:gd name="T3" fmla="*/ 180 h 360"/>
              <a:gd name="T4" fmla="*/ 210 w 210"/>
              <a:gd name="T5" fmla="*/ 360 h 360"/>
            </a:gdLst>
            <a:ahLst/>
            <a:cxnLst>
              <a:cxn ang="0">
                <a:pos x="T0" y="T1"/>
              </a:cxn>
              <a:cxn ang="0">
                <a:pos x="T2" y="T3"/>
              </a:cxn>
              <a:cxn ang="0">
                <a:pos x="T4" y="T5"/>
              </a:cxn>
            </a:cxnLst>
            <a:rect l="0" t="0" r="r" b="b"/>
            <a:pathLst>
              <a:path w="210" h="360">
                <a:moveTo>
                  <a:pt x="30" y="0"/>
                </a:moveTo>
                <a:cubicBezTo>
                  <a:pt x="15" y="60"/>
                  <a:pt x="0" y="120"/>
                  <a:pt x="30" y="180"/>
                </a:cubicBezTo>
                <a:cubicBezTo>
                  <a:pt x="60" y="240"/>
                  <a:pt x="180" y="330"/>
                  <a:pt x="210" y="36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457200"/>
            <a:endParaRPr lang="cy-GB">
              <a:solidFill>
                <a:prstClr val="black"/>
              </a:solidFill>
            </a:endParaRPr>
          </a:p>
        </p:txBody>
      </p:sp>
      <p:sp>
        <p:nvSpPr>
          <p:cNvPr id="14" name="AutoShape 9"/>
          <p:cNvSpPr>
            <a:spLocks noChangeArrowheads="1"/>
          </p:cNvSpPr>
          <p:nvPr/>
        </p:nvSpPr>
        <p:spPr bwMode="auto">
          <a:xfrm>
            <a:off x="1104939" y="305922"/>
            <a:ext cx="3292872" cy="1600200"/>
          </a:xfrm>
          <a:prstGeom prst="cloudCallout">
            <a:avLst>
              <a:gd name="adj1" fmla="val 54806"/>
              <a:gd name="adj2" fmla="val 39523"/>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GB" altLang="cy-GB" sz="1200" dirty="0" smtClean="0">
                <a:solidFill>
                  <a:srgbClr val="FF0000"/>
                </a:solidFill>
                <a:latin typeface="Arial" pitchFamily="34" charset="0"/>
                <a:cs typeface="Arial" pitchFamily="34" charset="0"/>
              </a:rPr>
              <a:t>Who is he?</a:t>
            </a:r>
            <a:endParaRPr lang="en-GB" altLang="cy-GB" sz="1200" dirty="0">
              <a:solidFill>
                <a:srgbClr val="FF0000"/>
              </a:solidFill>
              <a:latin typeface="Arial" pitchFamily="34" charset="0"/>
              <a:cs typeface="Arial" pitchFamily="34" charset="0"/>
            </a:endParaRPr>
          </a:p>
        </p:txBody>
      </p:sp>
      <p:sp>
        <p:nvSpPr>
          <p:cNvPr id="16" name="AutoShape 7"/>
          <p:cNvSpPr>
            <a:spLocks noChangeArrowheads="1"/>
          </p:cNvSpPr>
          <p:nvPr/>
        </p:nvSpPr>
        <p:spPr bwMode="auto">
          <a:xfrm>
            <a:off x="7718814" y="0"/>
            <a:ext cx="3669621" cy="1600200"/>
          </a:xfrm>
          <a:prstGeom prst="cloudCallout">
            <a:avLst>
              <a:gd name="adj1" fmla="val -67657"/>
              <a:gd name="adj2" fmla="val 39046"/>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GB" altLang="cy-GB" sz="1200" dirty="0" smtClean="0">
                <a:solidFill>
                  <a:srgbClr val="FF0000"/>
                </a:solidFill>
                <a:latin typeface="Arial" pitchFamily="34" charset="0"/>
                <a:cs typeface="Arial" pitchFamily="34" charset="0"/>
              </a:rPr>
              <a:t>What are his strengths?</a:t>
            </a:r>
            <a:endParaRPr lang="en-GB" altLang="cy-GB" dirty="0">
              <a:solidFill>
                <a:prstClr val="black"/>
              </a:solidFill>
              <a:latin typeface="Arial" pitchFamily="34" charset="0"/>
              <a:cs typeface="Arial" pitchFamily="34" charset="0"/>
            </a:endParaRPr>
          </a:p>
        </p:txBody>
      </p:sp>
      <p:sp>
        <p:nvSpPr>
          <p:cNvPr id="17" name="AutoShape 6"/>
          <p:cNvSpPr>
            <a:spLocks noChangeArrowheads="1"/>
          </p:cNvSpPr>
          <p:nvPr/>
        </p:nvSpPr>
        <p:spPr bwMode="auto">
          <a:xfrm>
            <a:off x="1046341" y="2307148"/>
            <a:ext cx="3047423" cy="1600200"/>
          </a:xfrm>
          <a:prstGeom prst="cloudCallout">
            <a:avLst>
              <a:gd name="adj1" fmla="val 63505"/>
              <a:gd name="adj2" fmla="val -43333"/>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GB" altLang="cy-GB" sz="1200" dirty="0" smtClean="0">
                <a:solidFill>
                  <a:srgbClr val="FF0000"/>
                </a:solidFill>
                <a:latin typeface="Arial" pitchFamily="34" charset="0"/>
                <a:cs typeface="Arial" pitchFamily="34" charset="0"/>
              </a:rPr>
              <a:t>What is important to him?</a:t>
            </a:r>
            <a:endParaRPr lang="en-GB" altLang="cy-GB" sz="1200" dirty="0">
              <a:solidFill>
                <a:srgbClr val="FF0000"/>
              </a:solidFill>
              <a:latin typeface="Arial" pitchFamily="34" charset="0"/>
              <a:cs typeface="Arial" pitchFamily="34" charset="0"/>
            </a:endParaRPr>
          </a:p>
        </p:txBody>
      </p:sp>
      <p:sp>
        <p:nvSpPr>
          <p:cNvPr id="18" name="AutoShape 5"/>
          <p:cNvSpPr>
            <a:spLocks noChangeArrowheads="1"/>
          </p:cNvSpPr>
          <p:nvPr/>
        </p:nvSpPr>
        <p:spPr bwMode="auto">
          <a:xfrm>
            <a:off x="7732669" y="1810508"/>
            <a:ext cx="3655765" cy="1600200"/>
          </a:xfrm>
          <a:prstGeom prst="cloudCallout">
            <a:avLst>
              <a:gd name="adj1" fmla="val -65194"/>
              <a:gd name="adj2" fmla="val 24764"/>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GB" altLang="cy-GB" sz="1200" dirty="0" smtClean="0">
                <a:solidFill>
                  <a:srgbClr val="FF0000"/>
                </a:solidFill>
                <a:latin typeface="Arial" pitchFamily="34" charset="0"/>
                <a:cs typeface="Arial" pitchFamily="34" charset="0"/>
              </a:rPr>
              <a:t>What are his weaknesses? </a:t>
            </a:r>
            <a:endParaRPr lang="en-GB" altLang="cy-GB" dirty="0">
              <a:solidFill>
                <a:prstClr val="black"/>
              </a:solidFill>
              <a:latin typeface="Arial" pitchFamily="34" charset="0"/>
              <a:cs typeface="Arial" pitchFamily="34" charset="0"/>
            </a:endParaRPr>
          </a:p>
        </p:txBody>
      </p:sp>
      <p:sp>
        <p:nvSpPr>
          <p:cNvPr id="19" name="AutoShape 4"/>
          <p:cNvSpPr>
            <a:spLocks noChangeArrowheads="1"/>
          </p:cNvSpPr>
          <p:nvPr/>
        </p:nvSpPr>
        <p:spPr bwMode="auto">
          <a:xfrm>
            <a:off x="1122218" y="3736986"/>
            <a:ext cx="3307274" cy="1600200"/>
          </a:xfrm>
          <a:prstGeom prst="cloudCallout">
            <a:avLst>
              <a:gd name="adj1" fmla="val 67269"/>
              <a:gd name="adj2" fmla="val -68569"/>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GB" altLang="cy-GB" sz="1200" dirty="0" smtClean="0">
                <a:solidFill>
                  <a:srgbClr val="FF0000"/>
                </a:solidFill>
                <a:latin typeface="Arial" pitchFamily="34" charset="0"/>
                <a:cs typeface="Arial" pitchFamily="34" charset="0"/>
              </a:rPr>
              <a:t>What </a:t>
            </a:r>
            <a:r>
              <a:rPr lang="en-GB" altLang="cy-GB" sz="1200" dirty="0" smtClean="0">
                <a:solidFill>
                  <a:srgbClr val="FF0000"/>
                </a:solidFill>
                <a:latin typeface="Arial" pitchFamily="34" charset="0"/>
                <a:cs typeface="Arial" pitchFamily="34" charset="0"/>
              </a:rPr>
              <a:t>emotions </a:t>
            </a:r>
            <a:r>
              <a:rPr lang="en-GB" altLang="cy-GB" sz="1200" dirty="0" smtClean="0">
                <a:solidFill>
                  <a:srgbClr val="FF0000"/>
                </a:solidFill>
                <a:latin typeface="Arial" pitchFamily="34" charset="0"/>
                <a:cs typeface="Arial" pitchFamily="34" charset="0"/>
              </a:rPr>
              <a:t>is he </a:t>
            </a:r>
            <a:r>
              <a:rPr lang="en-GB" altLang="cy-GB" sz="1200" dirty="0" smtClean="0">
                <a:solidFill>
                  <a:srgbClr val="FF0000"/>
                </a:solidFill>
                <a:latin typeface="Arial" pitchFamily="34" charset="0"/>
                <a:cs typeface="Arial" pitchFamily="34" charset="0"/>
              </a:rPr>
              <a:t>feeling?</a:t>
            </a:r>
          </a:p>
        </p:txBody>
      </p:sp>
      <p:sp>
        <p:nvSpPr>
          <p:cNvPr id="20" name="AutoShape 3"/>
          <p:cNvSpPr>
            <a:spLocks noChangeArrowheads="1"/>
          </p:cNvSpPr>
          <p:nvPr/>
        </p:nvSpPr>
        <p:spPr bwMode="auto">
          <a:xfrm>
            <a:off x="8239174" y="3530072"/>
            <a:ext cx="3149260" cy="1600200"/>
          </a:xfrm>
          <a:prstGeom prst="cloudCallout">
            <a:avLst>
              <a:gd name="adj1" fmla="val -67408"/>
              <a:gd name="adj2" fmla="val -22512"/>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GB" altLang="cy-GB" sz="1200" dirty="0" smtClean="0">
                <a:solidFill>
                  <a:srgbClr val="FF0000"/>
                </a:solidFill>
                <a:latin typeface="Arial" pitchFamily="34" charset="0"/>
                <a:cs typeface="Arial" pitchFamily="34" charset="0"/>
              </a:rPr>
              <a:t>What main actions does he take?</a:t>
            </a:r>
            <a:endParaRPr lang="en-GB" altLang="cy-GB" dirty="0">
              <a:solidFill>
                <a:prstClr val="black"/>
              </a:solidFill>
              <a:latin typeface="Arial" pitchFamily="34" charset="0"/>
              <a:cs typeface="Arial" pitchFamily="34" charset="0"/>
            </a:endParaRPr>
          </a:p>
        </p:txBody>
      </p:sp>
      <p:sp>
        <p:nvSpPr>
          <p:cNvPr id="21" name="AutoShape 2"/>
          <p:cNvSpPr>
            <a:spLocks noChangeArrowheads="1"/>
          </p:cNvSpPr>
          <p:nvPr/>
        </p:nvSpPr>
        <p:spPr bwMode="auto">
          <a:xfrm>
            <a:off x="1122218" y="5257800"/>
            <a:ext cx="3473407" cy="1600200"/>
          </a:xfrm>
          <a:prstGeom prst="cloudCallout">
            <a:avLst>
              <a:gd name="adj1" fmla="val 67432"/>
              <a:gd name="adj2" fmla="val -88559"/>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GB" altLang="cy-GB" sz="1200" dirty="0">
                <a:solidFill>
                  <a:srgbClr val="FF0000"/>
                </a:solidFill>
                <a:latin typeface="Arial" pitchFamily="34" charset="0"/>
                <a:cs typeface="Arial" pitchFamily="34" charset="0"/>
              </a:rPr>
              <a:t>How do you feel about them?</a:t>
            </a:r>
            <a:endParaRPr lang="en-GB" altLang="cy-GB" dirty="0">
              <a:solidFill>
                <a:prstClr val="black"/>
              </a:solidFill>
              <a:latin typeface="Arial" pitchFamily="34" charset="0"/>
              <a:cs typeface="Arial" pitchFamily="34" charset="0"/>
            </a:endParaRPr>
          </a:p>
        </p:txBody>
      </p:sp>
      <p:sp>
        <p:nvSpPr>
          <p:cNvPr id="22" name="AutoShape 1"/>
          <p:cNvSpPr>
            <a:spLocks noChangeArrowheads="1"/>
          </p:cNvSpPr>
          <p:nvPr/>
        </p:nvSpPr>
        <p:spPr bwMode="auto">
          <a:xfrm>
            <a:off x="7828478" y="5249636"/>
            <a:ext cx="3559955" cy="1600200"/>
          </a:xfrm>
          <a:prstGeom prst="cloudCallout">
            <a:avLst>
              <a:gd name="adj1" fmla="val -69963"/>
              <a:gd name="adj2" fmla="val -41863"/>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GB" altLang="cy-GB" sz="1200" dirty="0" smtClean="0">
                <a:solidFill>
                  <a:srgbClr val="FF0000"/>
                </a:solidFill>
                <a:latin typeface="Arial" pitchFamily="34" charset="0"/>
                <a:cs typeface="Arial" pitchFamily="34" charset="0"/>
              </a:rPr>
              <a:t>How is he changing?</a:t>
            </a:r>
            <a:endParaRPr lang="en-GB" altLang="cy-GB" dirty="0">
              <a:solidFill>
                <a:prstClr val="black"/>
              </a:solidFill>
              <a:latin typeface="Arial" pitchFamily="34" charset="0"/>
              <a:cs typeface="Arial" pitchFamily="34" charset="0"/>
            </a:endParaRPr>
          </a:p>
        </p:txBody>
      </p:sp>
      <p:sp>
        <p:nvSpPr>
          <p:cNvPr id="23" name="Rectangle 22"/>
          <p:cNvSpPr>
            <a:spLocks noChangeArrowheads="1"/>
          </p:cNvSpPr>
          <p:nvPr/>
        </p:nvSpPr>
        <p:spPr bwMode="auto">
          <a:xfrm>
            <a:off x="152400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457200"/>
            <a:endParaRPr lang="cy-GB">
              <a:solidFill>
                <a:prstClr val="black"/>
              </a:solidFill>
            </a:endParaRPr>
          </a:p>
        </p:txBody>
      </p:sp>
      <p:sp>
        <p:nvSpPr>
          <p:cNvPr id="24" name="Rectangle 31"/>
          <p:cNvSpPr>
            <a:spLocks noChangeArrowheads="1"/>
          </p:cNvSpPr>
          <p:nvPr/>
        </p:nvSpPr>
        <p:spPr bwMode="auto">
          <a:xfrm>
            <a:off x="1524001"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cy-GB" altLang="cy-GB">
              <a:solidFill>
                <a:prstClr val="black"/>
              </a:solidFill>
              <a:latin typeface="Arial" pitchFamily="34" charset="0"/>
              <a:cs typeface="Arial" pitchFamily="34" charset="0"/>
            </a:endParaRPr>
          </a:p>
        </p:txBody>
      </p:sp>
      <p:sp>
        <p:nvSpPr>
          <p:cNvPr id="25" name="TextBox 24"/>
          <p:cNvSpPr txBox="1"/>
          <p:nvPr/>
        </p:nvSpPr>
        <p:spPr>
          <a:xfrm>
            <a:off x="4925704" y="228601"/>
            <a:ext cx="2322678" cy="461665"/>
          </a:xfrm>
          <a:prstGeom prst="rect">
            <a:avLst/>
          </a:prstGeom>
          <a:noFill/>
        </p:spPr>
        <p:txBody>
          <a:bodyPr wrap="square" rtlCol="0">
            <a:spAutoFit/>
          </a:bodyPr>
          <a:lstStyle/>
          <a:p>
            <a:pPr defTabSz="457200"/>
            <a:r>
              <a:rPr lang="en-GB" sz="2400" u="sng" dirty="0">
                <a:solidFill>
                  <a:prstClr val="black"/>
                </a:solidFill>
              </a:rPr>
              <a:t>Character Map</a:t>
            </a:r>
            <a:endParaRPr lang="cy-GB" sz="2400" u="sng" dirty="0">
              <a:solidFill>
                <a:prstClr val="black"/>
              </a:solidFill>
            </a:endParaRPr>
          </a:p>
        </p:txBody>
      </p:sp>
    </p:spTree>
    <p:extLst>
      <p:ext uri="{BB962C8B-B14F-4D97-AF65-F5344CB8AC3E}">
        <p14:creationId xmlns:p14="http://schemas.microsoft.com/office/powerpoint/2010/main" val="2173080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79576" y="147076"/>
            <a:ext cx="7920880" cy="400110"/>
          </a:xfrm>
          <a:prstGeom prst="rect">
            <a:avLst/>
          </a:prstGeom>
          <a:noFill/>
        </p:spPr>
        <p:txBody>
          <a:bodyPr wrap="square" rtlCol="0">
            <a:spAutoFit/>
          </a:bodyPr>
          <a:lstStyle/>
          <a:p>
            <a:pPr algn="ctr"/>
            <a:r>
              <a:rPr lang="en-GB" sz="2000" b="1" dirty="0">
                <a:latin typeface="Segoe Print" panose="02000600000000000000" pitchFamily="2" charset="0"/>
              </a:rPr>
              <a:t>Think of the answers to go with these questions</a:t>
            </a:r>
          </a:p>
        </p:txBody>
      </p:sp>
      <p:graphicFrame>
        <p:nvGraphicFramePr>
          <p:cNvPr id="10" name="Table 9"/>
          <p:cNvGraphicFramePr>
            <a:graphicFrameLocks noGrp="1"/>
          </p:cNvGraphicFramePr>
          <p:nvPr>
            <p:extLst/>
          </p:nvPr>
        </p:nvGraphicFramePr>
        <p:xfrm>
          <a:off x="1847528" y="836712"/>
          <a:ext cx="8352928" cy="5825832"/>
        </p:xfrm>
        <a:graphic>
          <a:graphicData uri="http://schemas.openxmlformats.org/drawingml/2006/table">
            <a:tbl>
              <a:tblPr firstRow="1" bandRow="1">
                <a:tableStyleId>{5C22544A-7EE6-4342-B048-85BDC9FD1C3A}</a:tableStyleId>
              </a:tblPr>
              <a:tblGrid>
                <a:gridCol w="5854189">
                  <a:extLst>
                    <a:ext uri="{9D8B030D-6E8A-4147-A177-3AD203B41FA5}">
                      <a16:colId xmlns:a16="http://schemas.microsoft.com/office/drawing/2014/main" val="2352659784"/>
                    </a:ext>
                  </a:extLst>
                </a:gridCol>
                <a:gridCol w="2498739">
                  <a:extLst>
                    <a:ext uri="{9D8B030D-6E8A-4147-A177-3AD203B41FA5}">
                      <a16:colId xmlns:a16="http://schemas.microsoft.com/office/drawing/2014/main" val="2294814094"/>
                    </a:ext>
                  </a:extLst>
                </a:gridCol>
              </a:tblGrid>
              <a:tr h="702078">
                <a:tc>
                  <a:txBody>
                    <a:bodyPr/>
                    <a:lstStyle/>
                    <a:p>
                      <a:pPr algn="ctr"/>
                      <a:r>
                        <a:rPr lang="en-GB" dirty="0" smtClean="0">
                          <a:latin typeface="Segoe Print" panose="02000600000000000000" pitchFamily="2" charset="0"/>
                        </a:rPr>
                        <a:t>Question </a:t>
                      </a:r>
                      <a:endParaRPr lang="en-GB" dirty="0">
                        <a:latin typeface="Segoe Print" panose="02000600000000000000" pitchFamily="2" charset="0"/>
                      </a:endParaRPr>
                    </a:p>
                  </a:txBody>
                  <a:tcPr/>
                </a:tc>
                <a:tc>
                  <a:txBody>
                    <a:bodyPr/>
                    <a:lstStyle/>
                    <a:p>
                      <a:pPr algn="ctr"/>
                      <a:r>
                        <a:rPr lang="en-GB" dirty="0" smtClean="0">
                          <a:latin typeface="Segoe Print" panose="02000600000000000000" pitchFamily="2" charset="0"/>
                        </a:rPr>
                        <a:t>Answer</a:t>
                      </a:r>
                      <a:endParaRPr lang="en-GB" dirty="0">
                        <a:latin typeface="Segoe Print" panose="02000600000000000000" pitchFamily="2" charset="0"/>
                      </a:endParaRPr>
                    </a:p>
                  </a:txBody>
                  <a:tcPr/>
                </a:tc>
                <a:extLst>
                  <a:ext uri="{0D108BD9-81ED-4DB2-BD59-A6C34878D82A}">
                    <a16:rowId xmlns:a16="http://schemas.microsoft.com/office/drawing/2014/main" val="819385453"/>
                  </a:ext>
                </a:extLst>
              </a:tr>
              <a:tr h="702078">
                <a:tc>
                  <a:txBody>
                    <a:bodyPr/>
                    <a:lstStyle/>
                    <a:p>
                      <a:endParaRPr lang="en-GB" dirty="0"/>
                    </a:p>
                  </a:txBody>
                  <a:tcPr/>
                </a:tc>
                <a:tc>
                  <a:txBody>
                    <a:bodyPr/>
                    <a:lstStyle/>
                    <a:p>
                      <a:r>
                        <a:rPr lang="en-GB" b="1" dirty="0" smtClean="0">
                          <a:latin typeface="Segoe Print" panose="02000600000000000000" pitchFamily="2" charset="0"/>
                        </a:rPr>
                        <a:t>Isolation</a:t>
                      </a:r>
                      <a:endParaRPr lang="en-GB" b="1" dirty="0">
                        <a:latin typeface="Segoe Print" panose="02000600000000000000" pitchFamily="2" charset="0"/>
                      </a:endParaRPr>
                    </a:p>
                  </a:txBody>
                  <a:tcPr/>
                </a:tc>
                <a:extLst>
                  <a:ext uri="{0D108BD9-81ED-4DB2-BD59-A6C34878D82A}">
                    <a16:rowId xmlns:a16="http://schemas.microsoft.com/office/drawing/2014/main" val="4122936066"/>
                  </a:ext>
                </a:extLst>
              </a:tr>
              <a:tr h="702078">
                <a:tc>
                  <a:txBody>
                    <a:bodyPr/>
                    <a:lstStyle/>
                    <a:p>
                      <a:endParaRPr lang="en-GB" dirty="0"/>
                    </a:p>
                  </a:txBody>
                  <a:tcPr/>
                </a:tc>
                <a:tc>
                  <a:txBody>
                    <a:bodyPr/>
                    <a:lstStyle/>
                    <a:p>
                      <a:r>
                        <a:rPr lang="en-GB" b="1" dirty="0" smtClean="0">
                          <a:latin typeface="Segoe Print" panose="02000600000000000000" pitchFamily="2" charset="0"/>
                        </a:rPr>
                        <a:t>To frown in an angry</a:t>
                      </a:r>
                      <a:r>
                        <a:rPr lang="en-GB" b="1" baseline="0" dirty="0" smtClean="0">
                          <a:latin typeface="Segoe Print" panose="02000600000000000000" pitchFamily="2" charset="0"/>
                        </a:rPr>
                        <a:t> way</a:t>
                      </a:r>
                    </a:p>
                    <a:p>
                      <a:endParaRPr lang="en-GB" b="1" dirty="0">
                        <a:latin typeface="Segoe Print" panose="02000600000000000000" pitchFamily="2" charset="0"/>
                      </a:endParaRPr>
                    </a:p>
                  </a:txBody>
                  <a:tcPr/>
                </a:tc>
                <a:extLst>
                  <a:ext uri="{0D108BD9-81ED-4DB2-BD59-A6C34878D82A}">
                    <a16:rowId xmlns:a16="http://schemas.microsoft.com/office/drawing/2014/main" val="1771356914"/>
                  </a:ext>
                </a:extLst>
              </a:tr>
              <a:tr h="702078">
                <a:tc>
                  <a:txBody>
                    <a:bodyPr/>
                    <a:lstStyle/>
                    <a:p>
                      <a:endParaRPr lang="en-GB"/>
                    </a:p>
                  </a:txBody>
                  <a:tcPr/>
                </a:tc>
                <a:tc>
                  <a:txBody>
                    <a:bodyPr/>
                    <a:lstStyle/>
                    <a:p>
                      <a:r>
                        <a:rPr lang="en-GB" b="1" dirty="0" smtClean="0">
                          <a:latin typeface="Segoe Print" panose="02000600000000000000" pitchFamily="2" charset="0"/>
                        </a:rPr>
                        <a:t>An American President</a:t>
                      </a:r>
                      <a:r>
                        <a:rPr lang="en-GB" b="1" baseline="0" dirty="0" smtClean="0">
                          <a:latin typeface="Segoe Print" panose="02000600000000000000" pitchFamily="2" charset="0"/>
                        </a:rPr>
                        <a:t> who led the D Day attack</a:t>
                      </a:r>
                    </a:p>
                    <a:p>
                      <a:endParaRPr lang="en-GB" b="1" dirty="0">
                        <a:latin typeface="Segoe Print" panose="02000600000000000000" pitchFamily="2" charset="0"/>
                      </a:endParaRPr>
                    </a:p>
                  </a:txBody>
                  <a:tcPr/>
                </a:tc>
                <a:extLst>
                  <a:ext uri="{0D108BD9-81ED-4DB2-BD59-A6C34878D82A}">
                    <a16:rowId xmlns:a16="http://schemas.microsoft.com/office/drawing/2014/main" val="75655852"/>
                  </a:ext>
                </a:extLst>
              </a:tr>
              <a:tr h="702078">
                <a:tc>
                  <a:txBody>
                    <a:bodyPr/>
                    <a:lstStyle/>
                    <a:p>
                      <a:endParaRPr lang="en-GB"/>
                    </a:p>
                  </a:txBody>
                  <a:tcPr/>
                </a:tc>
                <a:tc>
                  <a:txBody>
                    <a:bodyPr/>
                    <a:lstStyle/>
                    <a:p>
                      <a:r>
                        <a:rPr lang="en-GB" b="1" dirty="0" smtClean="0">
                          <a:latin typeface="Segoe Print" panose="02000600000000000000" pitchFamily="2" charset="0"/>
                        </a:rPr>
                        <a:t>“I don’t care” </a:t>
                      </a:r>
                      <a:endParaRPr lang="en-GB" b="1" dirty="0">
                        <a:latin typeface="Segoe Print" panose="02000600000000000000" pitchFamily="2" charset="0"/>
                      </a:endParaRPr>
                    </a:p>
                  </a:txBody>
                  <a:tcPr/>
                </a:tc>
                <a:extLst>
                  <a:ext uri="{0D108BD9-81ED-4DB2-BD59-A6C34878D82A}">
                    <a16:rowId xmlns:a16="http://schemas.microsoft.com/office/drawing/2014/main" val="537581866"/>
                  </a:ext>
                </a:extLst>
              </a:tr>
              <a:tr h="702078">
                <a:tc>
                  <a:txBody>
                    <a:bodyPr/>
                    <a:lstStyle/>
                    <a:p>
                      <a:endParaRPr lang="en-GB"/>
                    </a:p>
                  </a:txBody>
                  <a:tcPr/>
                </a:tc>
                <a:tc>
                  <a:txBody>
                    <a:bodyPr/>
                    <a:lstStyle/>
                    <a:p>
                      <a:r>
                        <a:rPr lang="en-GB" b="1" dirty="0" smtClean="0">
                          <a:latin typeface="Segoe Print" panose="02000600000000000000" pitchFamily="2" charset="0"/>
                        </a:rPr>
                        <a:t>Someone</a:t>
                      </a:r>
                      <a:r>
                        <a:rPr lang="en-GB" b="1" baseline="0" dirty="0" smtClean="0">
                          <a:latin typeface="Segoe Print" panose="02000600000000000000" pitchFamily="2" charset="0"/>
                        </a:rPr>
                        <a:t> who is against war</a:t>
                      </a:r>
                    </a:p>
                    <a:p>
                      <a:endParaRPr lang="en-GB" b="1" dirty="0">
                        <a:latin typeface="Segoe Print" panose="02000600000000000000" pitchFamily="2" charset="0"/>
                      </a:endParaRPr>
                    </a:p>
                  </a:txBody>
                  <a:tcPr/>
                </a:tc>
                <a:extLst>
                  <a:ext uri="{0D108BD9-81ED-4DB2-BD59-A6C34878D82A}">
                    <a16:rowId xmlns:a16="http://schemas.microsoft.com/office/drawing/2014/main" val="105273758"/>
                  </a:ext>
                </a:extLst>
              </a:tr>
              <a:tr h="702078">
                <a:tc>
                  <a:txBody>
                    <a:bodyPr/>
                    <a:lstStyle/>
                    <a:p>
                      <a:endParaRPr lang="en-GB"/>
                    </a:p>
                  </a:txBody>
                  <a:tcPr/>
                </a:tc>
                <a:tc>
                  <a:txBody>
                    <a:bodyPr/>
                    <a:lstStyle/>
                    <a:p>
                      <a:r>
                        <a:rPr lang="en-GB" b="1" dirty="0" smtClean="0">
                          <a:latin typeface="Segoe Print" panose="02000600000000000000" pitchFamily="2" charset="0"/>
                        </a:rPr>
                        <a:t>American cemetery</a:t>
                      </a:r>
                      <a:endParaRPr lang="en-GB" b="1" dirty="0">
                        <a:latin typeface="Segoe Print" panose="02000600000000000000" pitchFamily="2" charset="0"/>
                      </a:endParaRPr>
                    </a:p>
                  </a:txBody>
                  <a:tcPr/>
                </a:tc>
                <a:extLst>
                  <a:ext uri="{0D108BD9-81ED-4DB2-BD59-A6C34878D82A}">
                    <a16:rowId xmlns:a16="http://schemas.microsoft.com/office/drawing/2014/main" val="657469376"/>
                  </a:ext>
                </a:extLst>
              </a:tr>
            </a:tbl>
          </a:graphicData>
        </a:graphic>
      </p:graphicFrame>
    </p:spTree>
    <p:extLst>
      <p:ext uri="{BB962C8B-B14F-4D97-AF65-F5344CB8AC3E}">
        <p14:creationId xmlns:p14="http://schemas.microsoft.com/office/powerpoint/2010/main" val="731728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79576" y="147076"/>
            <a:ext cx="7920880" cy="400110"/>
          </a:xfrm>
          <a:prstGeom prst="rect">
            <a:avLst/>
          </a:prstGeom>
          <a:noFill/>
        </p:spPr>
        <p:txBody>
          <a:bodyPr wrap="square" rtlCol="0">
            <a:spAutoFit/>
          </a:bodyPr>
          <a:lstStyle/>
          <a:p>
            <a:pPr algn="ctr"/>
            <a:r>
              <a:rPr lang="en-GB" sz="2000" b="1" dirty="0">
                <a:latin typeface="Segoe Print" panose="02000600000000000000" pitchFamily="2" charset="0"/>
              </a:rPr>
              <a:t>Think of the answers to go with these questions</a:t>
            </a:r>
          </a:p>
        </p:txBody>
      </p:sp>
      <p:graphicFrame>
        <p:nvGraphicFramePr>
          <p:cNvPr id="10" name="Table 9"/>
          <p:cNvGraphicFramePr>
            <a:graphicFrameLocks noGrp="1"/>
          </p:cNvGraphicFramePr>
          <p:nvPr>
            <p:extLst/>
          </p:nvPr>
        </p:nvGraphicFramePr>
        <p:xfrm>
          <a:off x="1847528" y="836712"/>
          <a:ext cx="8352928" cy="5616624"/>
        </p:xfrm>
        <a:graphic>
          <a:graphicData uri="http://schemas.openxmlformats.org/drawingml/2006/table">
            <a:tbl>
              <a:tblPr firstRow="1" bandRow="1">
                <a:tableStyleId>{5C22544A-7EE6-4342-B048-85BDC9FD1C3A}</a:tableStyleId>
              </a:tblPr>
              <a:tblGrid>
                <a:gridCol w="5854189">
                  <a:extLst>
                    <a:ext uri="{9D8B030D-6E8A-4147-A177-3AD203B41FA5}">
                      <a16:colId xmlns:a16="http://schemas.microsoft.com/office/drawing/2014/main" val="2352659784"/>
                    </a:ext>
                  </a:extLst>
                </a:gridCol>
                <a:gridCol w="2498739">
                  <a:extLst>
                    <a:ext uri="{9D8B030D-6E8A-4147-A177-3AD203B41FA5}">
                      <a16:colId xmlns:a16="http://schemas.microsoft.com/office/drawing/2014/main" val="2294814094"/>
                    </a:ext>
                  </a:extLst>
                </a:gridCol>
              </a:tblGrid>
              <a:tr h="702078">
                <a:tc>
                  <a:txBody>
                    <a:bodyPr/>
                    <a:lstStyle/>
                    <a:p>
                      <a:pPr algn="ctr"/>
                      <a:r>
                        <a:rPr lang="en-GB" dirty="0" smtClean="0">
                          <a:latin typeface="Segoe Print" panose="02000600000000000000" pitchFamily="2" charset="0"/>
                        </a:rPr>
                        <a:t>Question </a:t>
                      </a:r>
                      <a:endParaRPr lang="en-GB" dirty="0">
                        <a:latin typeface="Segoe Print" panose="02000600000000000000" pitchFamily="2" charset="0"/>
                      </a:endParaRPr>
                    </a:p>
                  </a:txBody>
                  <a:tcPr/>
                </a:tc>
                <a:tc>
                  <a:txBody>
                    <a:bodyPr/>
                    <a:lstStyle/>
                    <a:p>
                      <a:pPr algn="ctr"/>
                      <a:r>
                        <a:rPr lang="en-GB" dirty="0" smtClean="0">
                          <a:latin typeface="Segoe Print" panose="02000600000000000000" pitchFamily="2" charset="0"/>
                        </a:rPr>
                        <a:t>Answer</a:t>
                      </a:r>
                      <a:endParaRPr lang="en-GB" dirty="0">
                        <a:latin typeface="Segoe Print" panose="02000600000000000000" pitchFamily="2" charset="0"/>
                      </a:endParaRPr>
                    </a:p>
                  </a:txBody>
                  <a:tcPr/>
                </a:tc>
                <a:extLst>
                  <a:ext uri="{0D108BD9-81ED-4DB2-BD59-A6C34878D82A}">
                    <a16:rowId xmlns:a16="http://schemas.microsoft.com/office/drawing/2014/main" val="819385453"/>
                  </a:ext>
                </a:extLst>
              </a:tr>
              <a:tr h="702078">
                <a:tc>
                  <a:txBody>
                    <a:bodyPr/>
                    <a:lstStyle/>
                    <a:p>
                      <a:endParaRPr lang="en-GB" dirty="0"/>
                    </a:p>
                  </a:txBody>
                  <a:tcPr/>
                </a:tc>
                <a:tc>
                  <a:txBody>
                    <a:bodyPr/>
                    <a:lstStyle/>
                    <a:p>
                      <a:endParaRPr lang="en-GB"/>
                    </a:p>
                  </a:txBody>
                  <a:tcPr/>
                </a:tc>
                <a:extLst>
                  <a:ext uri="{0D108BD9-81ED-4DB2-BD59-A6C34878D82A}">
                    <a16:rowId xmlns:a16="http://schemas.microsoft.com/office/drawing/2014/main" val="4122936066"/>
                  </a:ext>
                </a:extLst>
              </a:tr>
              <a:tr h="702078">
                <a:tc>
                  <a:txBody>
                    <a:bodyPr/>
                    <a:lstStyle/>
                    <a:p>
                      <a:endParaRPr lang="en-GB"/>
                    </a:p>
                  </a:txBody>
                  <a:tcPr/>
                </a:tc>
                <a:tc>
                  <a:txBody>
                    <a:bodyPr/>
                    <a:lstStyle/>
                    <a:p>
                      <a:endParaRPr lang="en-GB"/>
                    </a:p>
                  </a:txBody>
                  <a:tcPr/>
                </a:tc>
                <a:extLst>
                  <a:ext uri="{0D108BD9-81ED-4DB2-BD59-A6C34878D82A}">
                    <a16:rowId xmlns:a16="http://schemas.microsoft.com/office/drawing/2014/main" val="1771356914"/>
                  </a:ext>
                </a:extLst>
              </a:tr>
              <a:tr h="702078">
                <a:tc>
                  <a:txBody>
                    <a:bodyPr/>
                    <a:lstStyle/>
                    <a:p>
                      <a:endParaRPr lang="en-GB"/>
                    </a:p>
                  </a:txBody>
                  <a:tcPr/>
                </a:tc>
                <a:tc>
                  <a:txBody>
                    <a:bodyPr/>
                    <a:lstStyle/>
                    <a:p>
                      <a:endParaRPr lang="en-GB"/>
                    </a:p>
                  </a:txBody>
                  <a:tcPr/>
                </a:tc>
                <a:extLst>
                  <a:ext uri="{0D108BD9-81ED-4DB2-BD59-A6C34878D82A}">
                    <a16:rowId xmlns:a16="http://schemas.microsoft.com/office/drawing/2014/main" val="75655852"/>
                  </a:ext>
                </a:extLst>
              </a:tr>
              <a:tr h="702078">
                <a:tc>
                  <a:txBody>
                    <a:bodyPr/>
                    <a:lstStyle/>
                    <a:p>
                      <a:endParaRPr lang="en-GB"/>
                    </a:p>
                  </a:txBody>
                  <a:tcPr/>
                </a:tc>
                <a:tc>
                  <a:txBody>
                    <a:bodyPr/>
                    <a:lstStyle/>
                    <a:p>
                      <a:endParaRPr lang="en-GB"/>
                    </a:p>
                  </a:txBody>
                  <a:tcPr/>
                </a:tc>
                <a:extLst>
                  <a:ext uri="{0D108BD9-81ED-4DB2-BD59-A6C34878D82A}">
                    <a16:rowId xmlns:a16="http://schemas.microsoft.com/office/drawing/2014/main" val="537581866"/>
                  </a:ext>
                </a:extLst>
              </a:tr>
              <a:tr h="702078">
                <a:tc>
                  <a:txBody>
                    <a:bodyPr/>
                    <a:lstStyle/>
                    <a:p>
                      <a:endParaRPr lang="en-GB"/>
                    </a:p>
                  </a:txBody>
                  <a:tcPr/>
                </a:tc>
                <a:tc>
                  <a:txBody>
                    <a:bodyPr/>
                    <a:lstStyle/>
                    <a:p>
                      <a:endParaRPr lang="en-GB"/>
                    </a:p>
                  </a:txBody>
                  <a:tcPr/>
                </a:tc>
                <a:extLst>
                  <a:ext uri="{0D108BD9-81ED-4DB2-BD59-A6C34878D82A}">
                    <a16:rowId xmlns:a16="http://schemas.microsoft.com/office/drawing/2014/main" val="105273758"/>
                  </a:ext>
                </a:extLst>
              </a:tr>
              <a:tr h="702078">
                <a:tc>
                  <a:txBody>
                    <a:bodyPr/>
                    <a:lstStyle/>
                    <a:p>
                      <a:endParaRPr lang="en-GB"/>
                    </a:p>
                  </a:txBody>
                  <a:tcPr/>
                </a:tc>
                <a:tc>
                  <a:txBody>
                    <a:bodyPr/>
                    <a:lstStyle/>
                    <a:p>
                      <a:endParaRPr lang="en-GB"/>
                    </a:p>
                  </a:txBody>
                  <a:tcPr/>
                </a:tc>
                <a:extLst>
                  <a:ext uri="{0D108BD9-81ED-4DB2-BD59-A6C34878D82A}">
                    <a16:rowId xmlns:a16="http://schemas.microsoft.com/office/drawing/2014/main" val="657469376"/>
                  </a:ext>
                </a:extLst>
              </a:tr>
              <a:tr h="702078">
                <a:tc>
                  <a:txBody>
                    <a:bodyPr/>
                    <a:lstStyle/>
                    <a:p>
                      <a:endParaRPr lang="en-GB"/>
                    </a:p>
                  </a:txBody>
                  <a:tcPr/>
                </a:tc>
                <a:tc>
                  <a:txBody>
                    <a:bodyPr/>
                    <a:lstStyle/>
                    <a:p>
                      <a:endParaRPr lang="en-GB" dirty="0"/>
                    </a:p>
                  </a:txBody>
                  <a:tcPr/>
                </a:tc>
                <a:extLst>
                  <a:ext uri="{0D108BD9-81ED-4DB2-BD59-A6C34878D82A}">
                    <a16:rowId xmlns:a16="http://schemas.microsoft.com/office/drawing/2014/main" val="1244717371"/>
                  </a:ext>
                </a:extLst>
              </a:tr>
            </a:tbl>
          </a:graphicData>
        </a:graphic>
      </p:graphicFrame>
    </p:spTree>
    <p:extLst>
      <p:ext uri="{BB962C8B-B14F-4D97-AF65-F5344CB8AC3E}">
        <p14:creationId xmlns:p14="http://schemas.microsoft.com/office/powerpoint/2010/main" val="3605120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176</Words>
  <Application>Microsoft Office PowerPoint</Application>
  <PresentationFormat>Widescreen</PresentationFormat>
  <Paragraphs>30</Paragraphs>
  <Slides>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Comic Sans MS</vt:lpstr>
      <vt:lpstr>Segoe Print</vt:lpstr>
      <vt:lpstr>Times New Roman</vt:lpstr>
      <vt:lpstr>Office Theme</vt:lpstr>
      <vt:lpstr>D-Day Dog </vt:lpstr>
      <vt:lpstr>PowerPoint Presentation</vt:lpstr>
      <vt:lpstr>In a Word: summarise the text in 25 words</vt:lpstr>
      <vt:lpstr>PowerPoint Presentation</vt:lpstr>
      <vt:lpstr>PowerPoint Presentation</vt:lpstr>
      <vt:lpstr>PowerPoint Presentation</vt:lpstr>
    </vt:vector>
  </TitlesOfParts>
  <Company>Cyngor Gwynedd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Murphy Gaynor (GwE)</dc:creator>
  <cp:lastModifiedBy>Williams Anna Lloyd (GwE)</cp:lastModifiedBy>
  <cp:revision>4</cp:revision>
  <dcterms:created xsi:type="dcterms:W3CDTF">2021-04-06T11:22:04Z</dcterms:created>
  <dcterms:modified xsi:type="dcterms:W3CDTF">2021-04-20T09:41:42Z</dcterms:modified>
</cp:coreProperties>
</file>