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1"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9" d="100"/>
          <a:sy n="69" d="100"/>
        </p:scale>
        <p:origin x="780" y="6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262346-9267-4496-8901-F88098A31681}" type="datetimeFigureOut">
              <a:rPr lang="en-GB" smtClean="0"/>
              <a:t>20/04/2021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1EFA8A-0ECC-45FD-99E9-5DF5657F322B}" type="slidenum">
              <a:rPr lang="en-GB" smtClean="0"/>
              <a:t>‹#›</a:t>
            </a:fld>
            <a:endParaRPr lang="en-GB"/>
          </a:p>
        </p:txBody>
      </p:sp>
    </p:spTree>
    <p:extLst>
      <p:ext uri="{BB962C8B-B14F-4D97-AF65-F5344CB8AC3E}">
        <p14:creationId xmlns:p14="http://schemas.microsoft.com/office/powerpoint/2010/main" val="88510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F5B780-D8CC-413E-9AE5-2C6EF7DB7CE3}"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275828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Effective prompt for</a:t>
            </a:r>
            <a:r>
              <a:rPr lang="en-GB" baseline="0" dirty="0" smtClean="0"/>
              <a:t> getting children to generate questions effectively – give them the answers first.</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Also ask children to carefully select words, themes or images in order to summarise in no more than 25 words (this can vary depending on age or challenge level, but remains a HO skill.)</a:t>
            </a:r>
            <a:endParaRPr lang="en-GB" dirty="0" smtClean="0"/>
          </a:p>
          <a:p>
            <a:endParaRPr lang="en-GB" dirty="0"/>
          </a:p>
        </p:txBody>
      </p:sp>
      <p:sp>
        <p:nvSpPr>
          <p:cNvPr id="4" name="Slide Number Placeholder 3"/>
          <p:cNvSpPr>
            <a:spLocks noGrp="1"/>
          </p:cNvSpPr>
          <p:nvPr>
            <p:ph type="sldNum" sz="quarter" idx="10"/>
          </p:nvPr>
        </p:nvSpPr>
        <p:spPr/>
        <p:txBody>
          <a:bodyPr/>
          <a:lstStyle/>
          <a:p>
            <a:fld id="{32F5B780-D8CC-413E-9AE5-2C6EF7DB7CE3}"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462269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A33666-8C41-47BD-8F8E-1CBDDB708CF7}"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3D902-24AF-431B-A5B9-D1A6EFB08CB8}" type="slidenum">
              <a:rPr lang="en-GB" smtClean="0"/>
              <a:t>‹#›</a:t>
            </a:fld>
            <a:endParaRPr lang="en-GB"/>
          </a:p>
        </p:txBody>
      </p:sp>
    </p:spTree>
    <p:extLst>
      <p:ext uri="{BB962C8B-B14F-4D97-AF65-F5344CB8AC3E}">
        <p14:creationId xmlns:p14="http://schemas.microsoft.com/office/powerpoint/2010/main" val="3514164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A33666-8C41-47BD-8F8E-1CBDDB708CF7}"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3D902-24AF-431B-A5B9-D1A6EFB08CB8}" type="slidenum">
              <a:rPr lang="en-GB" smtClean="0"/>
              <a:t>‹#›</a:t>
            </a:fld>
            <a:endParaRPr lang="en-GB"/>
          </a:p>
        </p:txBody>
      </p:sp>
    </p:spTree>
    <p:extLst>
      <p:ext uri="{BB962C8B-B14F-4D97-AF65-F5344CB8AC3E}">
        <p14:creationId xmlns:p14="http://schemas.microsoft.com/office/powerpoint/2010/main" val="3403399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A33666-8C41-47BD-8F8E-1CBDDB708CF7}"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3D902-24AF-431B-A5B9-D1A6EFB08CB8}" type="slidenum">
              <a:rPr lang="en-GB" smtClean="0"/>
              <a:t>‹#›</a:t>
            </a:fld>
            <a:endParaRPr lang="en-GB"/>
          </a:p>
        </p:txBody>
      </p:sp>
    </p:spTree>
    <p:extLst>
      <p:ext uri="{BB962C8B-B14F-4D97-AF65-F5344CB8AC3E}">
        <p14:creationId xmlns:p14="http://schemas.microsoft.com/office/powerpoint/2010/main" val="2461948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A33666-8C41-47BD-8F8E-1CBDDB708CF7}"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3D902-24AF-431B-A5B9-D1A6EFB08CB8}" type="slidenum">
              <a:rPr lang="en-GB" smtClean="0"/>
              <a:t>‹#›</a:t>
            </a:fld>
            <a:endParaRPr lang="en-GB"/>
          </a:p>
        </p:txBody>
      </p:sp>
    </p:spTree>
    <p:extLst>
      <p:ext uri="{BB962C8B-B14F-4D97-AF65-F5344CB8AC3E}">
        <p14:creationId xmlns:p14="http://schemas.microsoft.com/office/powerpoint/2010/main" val="3623841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A33666-8C41-47BD-8F8E-1CBDDB708CF7}" type="datetimeFigureOut">
              <a:rPr lang="en-GB" smtClean="0"/>
              <a:t>20/04/2021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3D902-24AF-431B-A5B9-D1A6EFB08CB8}" type="slidenum">
              <a:rPr lang="en-GB" smtClean="0"/>
              <a:t>‹#›</a:t>
            </a:fld>
            <a:endParaRPr lang="en-GB"/>
          </a:p>
        </p:txBody>
      </p:sp>
    </p:spTree>
    <p:extLst>
      <p:ext uri="{BB962C8B-B14F-4D97-AF65-F5344CB8AC3E}">
        <p14:creationId xmlns:p14="http://schemas.microsoft.com/office/powerpoint/2010/main" val="37773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A33666-8C41-47BD-8F8E-1CBDDB708CF7}" type="datetimeFigureOut">
              <a:rPr lang="en-GB" smtClean="0"/>
              <a:t>20/04/2021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C3D902-24AF-431B-A5B9-D1A6EFB08CB8}" type="slidenum">
              <a:rPr lang="en-GB" smtClean="0"/>
              <a:t>‹#›</a:t>
            </a:fld>
            <a:endParaRPr lang="en-GB"/>
          </a:p>
        </p:txBody>
      </p:sp>
    </p:spTree>
    <p:extLst>
      <p:ext uri="{BB962C8B-B14F-4D97-AF65-F5344CB8AC3E}">
        <p14:creationId xmlns:p14="http://schemas.microsoft.com/office/powerpoint/2010/main" val="1680013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A33666-8C41-47BD-8F8E-1CBDDB708CF7}" type="datetimeFigureOut">
              <a:rPr lang="en-GB" smtClean="0"/>
              <a:t>20/04/2021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C3D902-24AF-431B-A5B9-D1A6EFB08CB8}" type="slidenum">
              <a:rPr lang="en-GB" smtClean="0"/>
              <a:t>‹#›</a:t>
            </a:fld>
            <a:endParaRPr lang="en-GB"/>
          </a:p>
        </p:txBody>
      </p:sp>
    </p:spTree>
    <p:extLst>
      <p:ext uri="{BB962C8B-B14F-4D97-AF65-F5344CB8AC3E}">
        <p14:creationId xmlns:p14="http://schemas.microsoft.com/office/powerpoint/2010/main" val="380923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A33666-8C41-47BD-8F8E-1CBDDB708CF7}" type="datetimeFigureOut">
              <a:rPr lang="en-GB" smtClean="0"/>
              <a:t>20/04/2021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C3D902-24AF-431B-A5B9-D1A6EFB08CB8}" type="slidenum">
              <a:rPr lang="en-GB" smtClean="0"/>
              <a:t>‹#›</a:t>
            </a:fld>
            <a:endParaRPr lang="en-GB"/>
          </a:p>
        </p:txBody>
      </p:sp>
    </p:spTree>
    <p:extLst>
      <p:ext uri="{BB962C8B-B14F-4D97-AF65-F5344CB8AC3E}">
        <p14:creationId xmlns:p14="http://schemas.microsoft.com/office/powerpoint/2010/main" val="45799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33666-8C41-47BD-8F8E-1CBDDB708CF7}" type="datetimeFigureOut">
              <a:rPr lang="en-GB" smtClean="0"/>
              <a:t>20/04/2021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C3D902-24AF-431B-A5B9-D1A6EFB08CB8}" type="slidenum">
              <a:rPr lang="en-GB" smtClean="0"/>
              <a:t>‹#›</a:t>
            </a:fld>
            <a:endParaRPr lang="en-GB"/>
          </a:p>
        </p:txBody>
      </p:sp>
    </p:spTree>
    <p:extLst>
      <p:ext uri="{BB962C8B-B14F-4D97-AF65-F5344CB8AC3E}">
        <p14:creationId xmlns:p14="http://schemas.microsoft.com/office/powerpoint/2010/main" val="1068390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A33666-8C41-47BD-8F8E-1CBDDB708CF7}" type="datetimeFigureOut">
              <a:rPr lang="en-GB" smtClean="0"/>
              <a:t>20/04/2021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C3D902-24AF-431B-A5B9-D1A6EFB08CB8}" type="slidenum">
              <a:rPr lang="en-GB" smtClean="0"/>
              <a:t>‹#›</a:t>
            </a:fld>
            <a:endParaRPr lang="en-GB"/>
          </a:p>
        </p:txBody>
      </p:sp>
    </p:spTree>
    <p:extLst>
      <p:ext uri="{BB962C8B-B14F-4D97-AF65-F5344CB8AC3E}">
        <p14:creationId xmlns:p14="http://schemas.microsoft.com/office/powerpoint/2010/main" val="1356311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A33666-8C41-47BD-8F8E-1CBDDB708CF7}" type="datetimeFigureOut">
              <a:rPr lang="en-GB" smtClean="0"/>
              <a:t>20/04/2021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C3D902-24AF-431B-A5B9-D1A6EFB08CB8}" type="slidenum">
              <a:rPr lang="en-GB" smtClean="0"/>
              <a:t>‹#›</a:t>
            </a:fld>
            <a:endParaRPr lang="en-GB"/>
          </a:p>
        </p:txBody>
      </p:sp>
    </p:spTree>
    <p:extLst>
      <p:ext uri="{BB962C8B-B14F-4D97-AF65-F5344CB8AC3E}">
        <p14:creationId xmlns:p14="http://schemas.microsoft.com/office/powerpoint/2010/main" val="3512553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33666-8C41-47BD-8F8E-1CBDDB708CF7}" type="datetimeFigureOut">
              <a:rPr lang="en-GB" smtClean="0"/>
              <a:t>20/04/2021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3D902-24AF-431B-A5B9-D1A6EFB08CB8}" type="slidenum">
              <a:rPr lang="en-GB" smtClean="0"/>
              <a:t>‹#›</a:t>
            </a:fld>
            <a:endParaRPr lang="en-GB"/>
          </a:p>
        </p:txBody>
      </p:sp>
    </p:spTree>
    <p:extLst>
      <p:ext uri="{BB962C8B-B14F-4D97-AF65-F5344CB8AC3E}">
        <p14:creationId xmlns:p14="http://schemas.microsoft.com/office/powerpoint/2010/main" val="347448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D-Day Dog </a:t>
            </a:r>
            <a:endParaRPr lang="en-GB" dirty="0"/>
          </a:p>
        </p:txBody>
      </p:sp>
      <p:sp>
        <p:nvSpPr>
          <p:cNvPr id="3" name="Subtitle 2"/>
          <p:cNvSpPr>
            <a:spLocks noGrp="1"/>
          </p:cNvSpPr>
          <p:nvPr>
            <p:ph type="subTitle" idx="1"/>
          </p:nvPr>
        </p:nvSpPr>
        <p:spPr/>
        <p:txBody>
          <a:bodyPr/>
          <a:lstStyle/>
          <a:p>
            <a:r>
              <a:rPr lang="en-GB" smtClean="0"/>
              <a:t>Additional Resources </a:t>
            </a:r>
            <a:endParaRPr lang="en-GB" dirty="0"/>
          </a:p>
        </p:txBody>
      </p:sp>
    </p:spTree>
    <p:extLst>
      <p:ext uri="{BB962C8B-B14F-4D97-AF65-F5344CB8AC3E}">
        <p14:creationId xmlns:p14="http://schemas.microsoft.com/office/powerpoint/2010/main" val="54568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48"/>
          <p:cNvGraphicFramePr>
            <a:graphicFrameLocks noGrp="1"/>
          </p:cNvGraphicFramePr>
          <p:nvPr>
            <p:extLst>
              <p:ext uri="{D42A27DB-BD31-4B8C-83A1-F6EECF244321}">
                <p14:modId xmlns:p14="http://schemas.microsoft.com/office/powerpoint/2010/main" val="4005635845"/>
              </p:ext>
            </p:extLst>
          </p:nvPr>
        </p:nvGraphicFramePr>
        <p:xfrm>
          <a:off x="875211" y="953589"/>
          <a:ext cx="10659292" cy="5229509"/>
        </p:xfrm>
        <a:graphic>
          <a:graphicData uri="http://schemas.openxmlformats.org/drawingml/2006/table">
            <a:tbl>
              <a:tblPr/>
              <a:tblGrid>
                <a:gridCol w="5375991">
                  <a:extLst>
                    <a:ext uri="{9D8B030D-6E8A-4147-A177-3AD203B41FA5}">
                      <a16:colId xmlns:a16="http://schemas.microsoft.com/office/drawing/2014/main" val="20000"/>
                    </a:ext>
                  </a:extLst>
                </a:gridCol>
                <a:gridCol w="5283301">
                  <a:extLst>
                    <a:ext uri="{9D8B030D-6E8A-4147-A177-3AD203B41FA5}">
                      <a16:colId xmlns:a16="http://schemas.microsoft.com/office/drawing/2014/main" val="20002"/>
                    </a:ext>
                  </a:extLst>
                </a:gridCol>
              </a:tblGrid>
              <a:tr h="10727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Segoe Print" panose="02000600000000000000" pitchFamily="2" charset="0"/>
                          <a:cs typeface="Times New Roman" pitchFamily="18" charset="0"/>
                        </a:rPr>
                        <a:t>What do I </a:t>
                      </a:r>
                      <a:r>
                        <a:rPr kumimoji="0" lang="en-GB" sz="1800" b="1" i="0" u="sng" strike="noStrike" cap="none" normalizeH="0" baseline="0" noProof="0" dirty="0" smtClean="0">
                          <a:ln>
                            <a:noFill/>
                          </a:ln>
                          <a:solidFill>
                            <a:schemeClr val="tx1"/>
                          </a:solidFill>
                          <a:effectLst/>
                          <a:latin typeface="Segoe Print" panose="02000600000000000000" pitchFamily="2" charset="0"/>
                          <a:cs typeface="Times New Roman" pitchFamily="18" charset="0"/>
                        </a:rPr>
                        <a:t>k</a:t>
                      </a:r>
                      <a:r>
                        <a:rPr kumimoji="0" lang="en-GB" sz="1800" b="1" i="0" u="none" strike="noStrike" cap="none" normalizeH="0" baseline="0" noProof="0" dirty="0" smtClean="0">
                          <a:ln>
                            <a:noFill/>
                          </a:ln>
                          <a:solidFill>
                            <a:schemeClr val="tx1"/>
                          </a:solidFill>
                          <a:effectLst/>
                          <a:latin typeface="Segoe Print" panose="02000600000000000000" pitchFamily="2" charset="0"/>
                          <a:cs typeface="Times New Roman" pitchFamily="18" charset="0"/>
                        </a:rPr>
                        <a:t>now?</a:t>
                      </a:r>
                      <a:endParaRPr kumimoji="0" lang="en-GB" sz="1800" b="1" i="0" u="none" strike="noStrike" cap="none" normalizeH="0" baseline="0" noProof="0" dirty="0" smtClean="0">
                        <a:ln>
                          <a:noFill/>
                        </a:ln>
                        <a:solidFill>
                          <a:schemeClr val="tx1"/>
                        </a:solidFill>
                        <a:effectLst/>
                        <a:latin typeface="Segoe Print" panose="02000600000000000000" pitchFamily="2"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noProof="0" dirty="0" smtClean="0">
                          <a:ln>
                            <a:noFill/>
                          </a:ln>
                          <a:solidFill>
                            <a:schemeClr val="tx1"/>
                          </a:solidFill>
                          <a:effectLst/>
                          <a:latin typeface="Segoe Print" panose="02000600000000000000" pitchFamily="2" charset="0"/>
                          <a:cs typeface="Times New Roman" pitchFamily="18" charset="0"/>
                        </a:rPr>
                        <a:t>What can I predict</a:t>
                      </a:r>
                      <a:endParaRPr kumimoji="0" lang="en-GB" sz="1800" b="1" i="0" u="none" strike="noStrike" cap="none" normalizeH="0" baseline="0" noProof="0" dirty="0" smtClean="0">
                        <a:ln>
                          <a:noFill/>
                        </a:ln>
                        <a:solidFill>
                          <a:schemeClr val="tx1"/>
                        </a:solidFill>
                        <a:effectLst/>
                        <a:latin typeface="Segoe Print" panose="02000600000000000000" pitchFamily="2"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1567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noProof="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noProof="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60473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rot="10800000" flipV="1">
            <a:off x="1847527" y="314300"/>
            <a:ext cx="8496945" cy="768881"/>
          </a:xfrm>
          <a:solidFill>
            <a:srgbClr val="FFCCFF"/>
          </a:solidFill>
        </p:spPr>
        <p:txBody>
          <a:bodyPr>
            <a:normAutofit/>
          </a:bodyPr>
          <a:lstStyle/>
          <a:p>
            <a:r>
              <a:rPr lang="en-GB" sz="3200" dirty="0">
                <a:latin typeface="Comic Sans MS" pitchFamily="66" charset="0"/>
              </a:rPr>
              <a:t>In a Word: summarise the text in 25 words</a:t>
            </a:r>
          </a:p>
        </p:txBody>
      </p:sp>
      <p:graphicFrame>
        <p:nvGraphicFramePr>
          <p:cNvPr id="11" name="Group 42"/>
          <p:cNvGraphicFramePr>
            <a:graphicFrameLocks noGrp="1"/>
          </p:cNvGraphicFramePr>
          <p:nvPr>
            <p:ph idx="1"/>
            <p:extLst/>
          </p:nvPr>
        </p:nvGraphicFramePr>
        <p:xfrm>
          <a:off x="1847525" y="1340769"/>
          <a:ext cx="8363277" cy="5112569"/>
        </p:xfrm>
        <a:graphic>
          <a:graphicData uri="http://schemas.openxmlformats.org/drawingml/2006/table">
            <a:tbl>
              <a:tblPr/>
              <a:tblGrid>
                <a:gridCol w="1672979">
                  <a:extLst>
                    <a:ext uri="{9D8B030D-6E8A-4147-A177-3AD203B41FA5}">
                      <a16:colId xmlns:a16="http://schemas.microsoft.com/office/drawing/2014/main" val="20000"/>
                    </a:ext>
                  </a:extLst>
                </a:gridCol>
                <a:gridCol w="1672977">
                  <a:extLst>
                    <a:ext uri="{9D8B030D-6E8A-4147-A177-3AD203B41FA5}">
                      <a16:colId xmlns:a16="http://schemas.microsoft.com/office/drawing/2014/main" val="20001"/>
                    </a:ext>
                  </a:extLst>
                </a:gridCol>
                <a:gridCol w="1671365">
                  <a:extLst>
                    <a:ext uri="{9D8B030D-6E8A-4147-A177-3AD203B41FA5}">
                      <a16:colId xmlns:a16="http://schemas.microsoft.com/office/drawing/2014/main" val="20002"/>
                    </a:ext>
                  </a:extLst>
                </a:gridCol>
                <a:gridCol w="1672979">
                  <a:extLst>
                    <a:ext uri="{9D8B030D-6E8A-4147-A177-3AD203B41FA5}">
                      <a16:colId xmlns:a16="http://schemas.microsoft.com/office/drawing/2014/main" val="20003"/>
                    </a:ext>
                  </a:extLst>
                </a:gridCol>
                <a:gridCol w="1672977">
                  <a:extLst>
                    <a:ext uri="{9D8B030D-6E8A-4147-A177-3AD203B41FA5}">
                      <a16:colId xmlns:a16="http://schemas.microsoft.com/office/drawing/2014/main" val="20004"/>
                    </a:ext>
                  </a:extLst>
                </a:gridCol>
              </a:tblGrid>
              <a:tr h="10118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extLst>
                  <a:ext uri="{0D108BD9-81ED-4DB2-BD59-A6C34878D82A}">
                    <a16:rowId xmlns:a16="http://schemas.microsoft.com/office/drawing/2014/main" val="10000"/>
                  </a:ext>
                </a:extLst>
              </a:tr>
              <a:tr h="106526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extLst>
                  <a:ext uri="{0D108BD9-81ED-4DB2-BD59-A6C34878D82A}">
                    <a16:rowId xmlns:a16="http://schemas.microsoft.com/office/drawing/2014/main" val="10001"/>
                  </a:ext>
                </a:extLst>
              </a:tr>
              <a:tr h="10118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extLst>
                  <a:ext uri="{0D108BD9-81ED-4DB2-BD59-A6C34878D82A}">
                    <a16:rowId xmlns:a16="http://schemas.microsoft.com/office/drawing/2014/main" val="10002"/>
                  </a:ext>
                </a:extLst>
              </a:tr>
              <a:tr h="10118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extLst>
                  <a:ext uri="{0D108BD9-81ED-4DB2-BD59-A6C34878D82A}">
                    <a16:rowId xmlns:a16="http://schemas.microsoft.com/office/drawing/2014/main" val="10003"/>
                  </a:ext>
                </a:extLst>
              </a:tr>
              <a:tr h="10118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96821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1"/>
          <p:cNvSpPr>
            <a:spLocks noChangeArrowheads="1"/>
          </p:cNvSpPr>
          <p:nvPr/>
        </p:nvSpPr>
        <p:spPr bwMode="auto">
          <a:xfrm>
            <a:off x="5388875" y="1257300"/>
            <a:ext cx="1288007" cy="108973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3" name="Line 20"/>
          <p:cNvSpPr>
            <a:spLocks noChangeShapeType="1"/>
          </p:cNvSpPr>
          <p:nvPr/>
        </p:nvSpPr>
        <p:spPr bwMode="auto">
          <a:xfrm>
            <a:off x="5991082" y="2343150"/>
            <a:ext cx="0" cy="3543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4" name="Line 19"/>
          <p:cNvSpPr>
            <a:spLocks noChangeShapeType="1"/>
          </p:cNvSpPr>
          <p:nvPr/>
        </p:nvSpPr>
        <p:spPr bwMode="auto">
          <a:xfrm flipH="1">
            <a:off x="4536743" y="2347036"/>
            <a:ext cx="1485900" cy="1371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5" name="Line 18"/>
          <p:cNvSpPr>
            <a:spLocks noChangeShapeType="1"/>
          </p:cNvSpPr>
          <p:nvPr/>
        </p:nvSpPr>
        <p:spPr bwMode="auto">
          <a:xfrm>
            <a:off x="5960375" y="2442950"/>
            <a:ext cx="685800" cy="85980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6" name="Line 17"/>
          <p:cNvSpPr>
            <a:spLocks noChangeShapeType="1"/>
          </p:cNvSpPr>
          <p:nvPr/>
        </p:nvSpPr>
        <p:spPr bwMode="auto">
          <a:xfrm>
            <a:off x="6676882" y="3314700"/>
            <a:ext cx="11430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7" name="AutoShape 16"/>
          <p:cNvSpPr>
            <a:spLocks noChangeArrowheads="1"/>
          </p:cNvSpPr>
          <p:nvPr/>
        </p:nvSpPr>
        <p:spPr bwMode="auto">
          <a:xfrm>
            <a:off x="5731775" y="2700550"/>
            <a:ext cx="228600" cy="2286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8" name="Freeform 15"/>
          <p:cNvSpPr>
            <a:spLocks/>
          </p:cNvSpPr>
          <p:nvPr/>
        </p:nvSpPr>
        <p:spPr bwMode="auto">
          <a:xfrm>
            <a:off x="5991082" y="2388358"/>
            <a:ext cx="685800" cy="914400"/>
          </a:xfrm>
          <a:custGeom>
            <a:avLst/>
            <a:gdLst>
              <a:gd name="T0" fmla="*/ 0 w 1080"/>
              <a:gd name="T1" fmla="*/ 0 h 1440"/>
              <a:gd name="T2" fmla="*/ 720 w 1080"/>
              <a:gd name="T3" fmla="*/ 540 h 1440"/>
              <a:gd name="T4" fmla="*/ 900 w 1080"/>
              <a:gd name="T5" fmla="*/ 900 h 1440"/>
              <a:gd name="T6" fmla="*/ 1080 w 1080"/>
              <a:gd name="T7" fmla="*/ 1440 h 1440"/>
            </a:gdLst>
            <a:ahLst/>
            <a:cxnLst>
              <a:cxn ang="0">
                <a:pos x="T0" y="T1"/>
              </a:cxn>
              <a:cxn ang="0">
                <a:pos x="T2" y="T3"/>
              </a:cxn>
              <a:cxn ang="0">
                <a:pos x="T4" y="T5"/>
              </a:cxn>
              <a:cxn ang="0">
                <a:pos x="T6" y="T7"/>
              </a:cxn>
            </a:cxnLst>
            <a:rect l="0" t="0" r="r" b="b"/>
            <a:pathLst>
              <a:path w="1080" h="1440">
                <a:moveTo>
                  <a:pt x="0" y="0"/>
                </a:moveTo>
                <a:cubicBezTo>
                  <a:pt x="285" y="195"/>
                  <a:pt x="570" y="390"/>
                  <a:pt x="720" y="540"/>
                </a:cubicBezTo>
                <a:cubicBezTo>
                  <a:pt x="870" y="690"/>
                  <a:pt x="840" y="750"/>
                  <a:pt x="900" y="900"/>
                </a:cubicBezTo>
                <a:cubicBezTo>
                  <a:pt x="960" y="1050"/>
                  <a:pt x="1050" y="1350"/>
                  <a:pt x="1080" y="144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9" name="Line 14"/>
          <p:cNvSpPr>
            <a:spLocks noChangeShapeType="1"/>
          </p:cNvSpPr>
          <p:nvPr/>
        </p:nvSpPr>
        <p:spPr bwMode="auto">
          <a:xfrm flipH="1">
            <a:off x="4963236" y="5886450"/>
            <a:ext cx="1027847" cy="18624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10" name="Line 13"/>
          <p:cNvSpPr>
            <a:spLocks noChangeShapeType="1"/>
          </p:cNvSpPr>
          <p:nvPr/>
        </p:nvSpPr>
        <p:spPr bwMode="auto">
          <a:xfrm flipH="1">
            <a:off x="2667000" y="8001000"/>
            <a:ext cx="3429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11" name="Line 12"/>
          <p:cNvSpPr>
            <a:spLocks noChangeShapeType="1"/>
          </p:cNvSpPr>
          <p:nvPr/>
        </p:nvSpPr>
        <p:spPr bwMode="auto">
          <a:xfrm>
            <a:off x="5977435" y="5920082"/>
            <a:ext cx="1028700" cy="2057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12" name="Line 11"/>
          <p:cNvSpPr>
            <a:spLocks noChangeShapeType="1"/>
          </p:cNvSpPr>
          <p:nvPr/>
        </p:nvSpPr>
        <p:spPr bwMode="auto">
          <a:xfrm>
            <a:off x="5067300" y="8001000"/>
            <a:ext cx="5715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13" name="Freeform 10"/>
          <p:cNvSpPr>
            <a:spLocks/>
          </p:cNvSpPr>
          <p:nvPr/>
        </p:nvSpPr>
        <p:spPr bwMode="auto">
          <a:xfrm>
            <a:off x="4933950" y="7772400"/>
            <a:ext cx="133350" cy="228600"/>
          </a:xfrm>
          <a:custGeom>
            <a:avLst/>
            <a:gdLst>
              <a:gd name="T0" fmla="*/ 30 w 210"/>
              <a:gd name="T1" fmla="*/ 0 h 360"/>
              <a:gd name="T2" fmla="*/ 30 w 210"/>
              <a:gd name="T3" fmla="*/ 180 h 360"/>
              <a:gd name="T4" fmla="*/ 210 w 210"/>
              <a:gd name="T5" fmla="*/ 360 h 360"/>
            </a:gdLst>
            <a:ahLst/>
            <a:cxnLst>
              <a:cxn ang="0">
                <a:pos x="T0" y="T1"/>
              </a:cxn>
              <a:cxn ang="0">
                <a:pos x="T2" y="T3"/>
              </a:cxn>
              <a:cxn ang="0">
                <a:pos x="T4" y="T5"/>
              </a:cxn>
            </a:cxnLst>
            <a:rect l="0" t="0" r="r" b="b"/>
            <a:pathLst>
              <a:path w="210" h="360">
                <a:moveTo>
                  <a:pt x="30" y="0"/>
                </a:moveTo>
                <a:cubicBezTo>
                  <a:pt x="15" y="60"/>
                  <a:pt x="0" y="120"/>
                  <a:pt x="30" y="180"/>
                </a:cubicBezTo>
                <a:cubicBezTo>
                  <a:pt x="60" y="240"/>
                  <a:pt x="180" y="330"/>
                  <a:pt x="210" y="3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457200"/>
            <a:endParaRPr lang="cy-GB">
              <a:solidFill>
                <a:prstClr val="black"/>
              </a:solidFill>
            </a:endParaRPr>
          </a:p>
        </p:txBody>
      </p:sp>
      <p:sp>
        <p:nvSpPr>
          <p:cNvPr id="14" name="AutoShape 9"/>
          <p:cNvSpPr>
            <a:spLocks noChangeArrowheads="1"/>
          </p:cNvSpPr>
          <p:nvPr/>
        </p:nvSpPr>
        <p:spPr bwMode="auto">
          <a:xfrm>
            <a:off x="1104939" y="305922"/>
            <a:ext cx="3292872" cy="1600200"/>
          </a:xfrm>
          <a:prstGeom prst="cloudCallout">
            <a:avLst>
              <a:gd name="adj1" fmla="val 54806"/>
              <a:gd name="adj2" fmla="val 39523"/>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GB" altLang="cy-GB" sz="1200" dirty="0" smtClean="0">
                <a:solidFill>
                  <a:srgbClr val="FF0000"/>
                </a:solidFill>
                <a:latin typeface="Arial" pitchFamily="34" charset="0"/>
                <a:cs typeface="Arial" pitchFamily="34" charset="0"/>
              </a:rPr>
              <a:t>Who is he?</a:t>
            </a:r>
            <a:endParaRPr lang="en-GB" altLang="cy-GB" sz="1200" dirty="0">
              <a:solidFill>
                <a:srgbClr val="FF0000"/>
              </a:solidFill>
              <a:latin typeface="Arial" pitchFamily="34" charset="0"/>
              <a:cs typeface="Arial" pitchFamily="34" charset="0"/>
            </a:endParaRPr>
          </a:p>
        </p:txBody>
      </p:sp>
      <p:sp>
        <p:nvSpPr>
          <p:cNvPr id="16" name="AutoShape 7"/>
          <p:cNvSpPr>
            <a:spLocks noChangeArrowheads="1"/>
          </p:cNvSpPr>
          <p:nvPr/>
        </p:nvSpPr>
        <p:spPr bwMode="auto">
          <a:xfrm>
            <a:off x="7718814" y="0"/>
            <a:ext cx="3669621" cy="1600200"/>
          </a:xfrm>
          <a:prstGeom prst="cloudCallout">
            <a:avLst>
              <a:gd name="adj1" fmla="val -67657"/>
              <a:gd name="adj2" fmla="val 39046"/>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GB" altLang="cy-GB" sz="1200" dirty="0" smtClean="0">
                <a:solidFill>
                  <a:srgbClr val="FF0000"/>
                </a:solidFill>
                <a:latin typeface="Arial" pitchFamily="34" charset="0"/>
                <a:cs typeface="Arial" pitchFamily="34" charset="0"/>
              </a:rPr>
              <a:t>What are his strengths?</a:t>
            </a:r>
            <a:endParaRPr lang="en-GB" altLang="cy-GB" dirty="0">
              <a:solidFill>
                <a:prstClr val="black"/>
              </a:solidFill>
              <a:latin typeface="Arial" pitchFamily="34" charset="0"/>
              <a:cs typeface="Arial" pitchFamily="34" charset="0"/>
            </a:endParaRPr>
          </a:p>
        </p:txBody>
      </p:sp>
      <p:sp>
        <p:nvSpPr>
          <p:cNvPr id="17" name="AutoShape 6"/>
          <p:cNvSpPr>
            <a:spLocks noChangeArrowheads="1"/>
          </p:cNvSpPr>
          <p:nvPr/>
        </p:nvSpPr>
        <p:spPr bwMode="auto">
          <a:xfrm>
            <a:off x="1046341" y="2307148"/>
            <a:ext cx="3047423" cy="1600200"/>
          </a:xfrm>
          <a:prstGeom prst="cloudCallout">
            <a:avLst>
              <a:gd name="adj1" fmla="val 63505"/>
              <a:gd name="adj2" fmla="val -43333"/>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GB" altLang="cy-GB" sz="1200" dirty="0" smtClean="0">
                <a:solidFill>
                  <a:srgbClr val="FF0000"/>
                </a:solidFill>
                <a:latin typeface="Arial" pitchFamily="34" charset="0"/>
                <a:cs typeface="Arial" pitchFamily="34" charset="0"/>
              </a:rPr>
              <a:t>What is important to him?</a:t>
            </a:r>
            <a:endParaRPr lang="en-GB" altLang="cy-GB" sz="1200" dirty="0">
              <a:solidFill>
                <a:srgbClr val="FF0000"/>
              </a:solidFill>
              <a:latin typeface="Arial" pitchFamily="34" charset="0"/>
              <a:cs typeface="Arial" pitchFamily="34" charset="0"/>
            </a:endParaRPr>
          </a:p>
        </p:txBody>
      </p:sp>
      <p:sp>
        <p:nvSpPr>
          <p:cNvPr id="18" name="AutoShape 5"/>
          <p:cNvSpPr>
            <a:spLocks noChangeArrowheads="1"/>
          </p:cNvSpPr>
          <p:nvPr/>
        </p:nvSpPr>
        <p:spPr bwMode="auto">
          <a:xfrm>
            <a:off x="7732669" y="1810508"/>
            <a:ext cx="3655765" cy="1600200"/>
          </a:xfrm>
          <a:prstGeom prst="cloudCallout">
            <a:avLst>
              <a:gd name="adj1" fmla="val -65194"/>
              <a:gd name="adj2" fmla="val 24764"/>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GB" altLang="cy-GB" sz="1200" dirty="0" smtClean="0">
                <a:solidFill>
                  <a:srgbClr val="FF0000"/>
                </a:solidFill>
                <a:latin typeface="Arial" pitchFamily="34" charset="0"/>
                <a:cs typeface="Arial" pitchFamily="34" charset="0"/>
              </a:rPr>
              <a:t>What are his weaknesses? </a:t>
            </a:r>
            <a:endParaRPr lang="en-GB" altLang="cy-GB" dirty="0">
              <a:solidFill>
                <a:prstClr val="black"/>
              </a:solidFill>
              <a:latin typeface="Arial" pitchFamily="34" charset="0"/>
              <a:cs typeface="Arial" pitchFamily="34" charset="0"/>
            </a:endParaRPr>
          </a:p>
        </p:txBody>
      </p:sp>
      <p:sp>
        <p:nvSpPr>
          <p:cNvPr id="19" name="AutoShape 4"/>
          <p:cNvSpPr>
            <a:spLocks noChangeArrowheads="1"/>
          </p:cNvSpPr>
          <p:nvPr/>
        </p:nvSpPr>
        <p:spPr bwMode="auto">
          <a:xfrm>
            <a:off x="1122218" y="3736986"/>
            <a:ext cx="3307274" cy="1600200"/>
          </a:xfrm>
          <a:prstGeom prst="cloudCallout">
            <a:avLst>
              <a:gd name="adj1" fmla="val 67269"/>
              <a:gd name="adj2" fmla="val -68569"/>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GB" altLang="cy-GB" sz="1200" dirty="0" smtClean="0">
                <a:solidFill>
                  <a:srgbClr val="FF0000"/>
                </a:solidFill>
                <a:latin typeface="Arial" pitchFamily="34" charset="0"/>
                <a:cs typeface="Arial" pitchFamily="34" charset="0"/>
              </a:rPr>
              <a:t>What </a:t>
            </a:r>
            <a:r>
              <a:rPr lang="en-GB" altLang="cy-GB" sz="1200" dirty="0" smtClean="0">
                <a:solidFill>
                  <a:srgbClr val="FF0000"/>
                </a:solidFill>
                <a:latin typeface="Arial" pitchFamily="34" charset="0"/>
                <a:cs typeface="Arial" pitchFamily="34" charset="0"/>
              </a:rPr>
              <a:t>emotions </a:t>
            </a:r>
            <a:r>
              <a:rPr lang="en-GB" altLang="cy-GB" sz="1200" dirty="0" smtClean="0">
                <a:solidFill>
                  <a:srgbClr val="FF0000"/>
                </a:solidFill>
                <a:latin typeface="Arial" pitchFamily="34" charset="0"/>
                <a:cs typeface="Arial" pitchFamily="34" charset="0"/>
              </a:rPr>
              <a:t>is he </a:t>
            </a:r>
            <a:r>
              <a:rPr lang="en-GB" altLang="cy-GB" sz="1200" dirty="0" smtClean="0">
                <a:solidFill>
                  <a:srgbClr val="FF0000"/>
                </a:solidFill>
                <a:latin typeface="Arial" pitchFamily="34" charset="0"/>
                <a:cs typeface="Arial" pitchFamily="34" charset="0"/>
              </a:rPr>
              <a:t>feeling?</a:t>
            </a:r>
          </a:p>
        </p:txBody>
      </p:sp>
      <p:sp>
        <p:nvSpPr>
          <p:cNvPr id="20" name="AutoShape 3"/>
          <p:cNvSpPr>
            <a:spLocks noChangeArrowheads="1"/>
          </p:cNvSpPr>
          <p:nvPr/>
        </p:nvSpPr>
        <p:spPr bwMode="auto">
          <a:xfrm>
            <a:off x="8239174" y="3530072"/>
            <a:ext cx="3149260" cy="1600200"/>
          </a:xfrm>
          <a:prstGeom prst="cloudCallout">
            <a:avLst>
              <a:gd name="adj1" fmla="val -67408"/>
              <a:gd name="adj2" fmla="val -22512"/>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GB" altLang="cy-GB" sz="1200" dirty="0" smtClean="0">
                <a:solidFill>
                  <a:srgbClr val="FF0000"/>
                </a:solidFill>
                <a:latin typeface="Arial" pitchFamily="34" charset="0"/>
                <a:cs typeface="Arial" pitchFamily="34" charset="0"/>
              </a:rPr>
              <a:t>What main actions does he take?</a:t>
            </a:r>
            <a:endParaRPr lang="en-GB" altLang="cy-GB" dirty="0">
              <a:solidFill>
                <a:prstClr val="black"/>
              </a:solidFill>
              <a:latin typeface="Arial" pitchFamily="34" charset="0"/>
              <a:cs typeface="Arial" pitchFamily="34" charset="0"/>
            </a:endParaRPr>
          </a:p>
        </p:txBody>
      </p:sp>
      <p:sp>
        <p:nvSpPr>
          <p:cNvPr id="21" name="AutoShape 2"/>
          <p:cNvSpPr>
            <a:spLocks noChangeArrowheads="1"/>
          </p:cNvSpPr>
          <p:nvPr/>
        </p:nvSpPr>
        <p:spPr bwMode="auto">
          <a:xfrm>
            <a:off x="1122218" y="5257800"/>
            <a:ext cx="3473407" cy="1600200"/>
          </a:xfrm>
          <a:prstGeom prst="cloudCallout">
            <a:avLst>
              <a:gd name="adj1" fmla="val 67432"/>
              <a:gd name="adj2" fmla="val -88559"/>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GB" altLang="cy-GB" sz="1200" dirty="0">
                <a:solidFill>
                  <a:srgbClr val="FF0000"/>
                </a:solidFill>
                <a:latin typeface="Arial" pitchFamily="34" charset="0"/>
                <a:cs typeface="Arial" pitchFamily="34" charset="0"/>
              </a:rPr>
              <a:t>How do you feel about them?</a:t>
            </a:r>
            <a:endParaRPr lang="en-GB" altLang="cy-GB" dirty="0">
              <a:solidFill>
                <a:prstClr val="black"/>
              </a:solidFill>
              <a:latin typeface="Arial" pitchFamily="34" charset="0"/>
              <a:cs typeface="Arial" pitchFamily="34" charset="0"/>
            </a:endParaRPr>
          </a:p>
        </p:txBody>
      </p:sp>
      <p:sp>
        <p:nvSpPr>
          <p:cNvPr id="22" name="AutoShape 1"/>
          <p:cNvSpPr>
            <a:spLocks noChangeArrowheads="1"/>
          </p:cNvSpPr>
          <p:nvPr/>
        </p:nvSpPr>
        <p:spPr bwMode="auto">
          <a:xfrm>
            <a:off x="7828478" y="5249636"/>
            <a:ext cx="3559955" cy="1600200"/>
          </a:xfrm>
          <a:prstGeom prst="cloudCallout">
            <a:avLst>
              <a:gd name="adj1" fmla="val -69963"/>
              <a:gd name="adj2" fmla="val -41863"/>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GB" altLang="cy-GB" sz="1200" dirty="0" smtClean="0">
                <a:solidFill>
                  <a:srgbClr val="FF0000"/>
                </a:solidFill>
                <a:latin typeface="Arial" pitchFamily="34" charset="0"/>
                <a:cs typeface="Arial" pitchFamily="34" charset="0"/>
              </a:rPr>
              <a:t>How is he changing?</a:t>
            </a:r>
            <a:endParaRPr lang="en-GB" altLang="cy-GB" dirty="0">
              <a:solidFill>
                <a:prstClr val="black"/>
              </a:solidFill>
              <a:latin typeface="Arial" pitchFamily="34" charset="0"/>
              <a:cs typeface="Arial" pitchFamily="34" charset="0"/>
            </a:endParaRPr>
          </a:p>
        </p:txBody>
      </p:sp>
      <p:sp>
        <p:nvSpPr>
          <p:cNvPr id="23" name="Rectangle 22"/>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457200"/>
            <a:endParaRPr lang="cy-GB">
              <a:solidFill>
                <a:prstClr val="black"/>
              </a:solidFill>
            </a:endParaRPr>
          </a:p>
        </p:txBody>
      </p:sp>
      <p:sp>
        <p:nvSpPr>
          <p:cNvPr id="24" name="Rectangle 31"/>
          <p:cNvSpPr>
            <a:spLocks noChangeArrowheads="1"/>
          </p:cNvSpPr>
          <p:nvPr/>
        </p:nvSpPr>
        <p:spPr bwMode="auto">
          <a:xfrm>
            <a:off x="1524001"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cy-GB" altLang="cy-GB">
              <a:solidFill>
                <a:prstClr val="black"/>
              </a:solidFill>
              <a:latin typeface="Arial" pitchFamily="34" charset="0"/>
              <a:cs typeface="Arial" pitchFamily="34" charset="0"/>
            </a:endParaRPr>
          </a:p>
        </p:txBody>
      </p:sp>
      <p:sp>
        <p:nvSpPr>
          <p:cNvPr id="25" name="TextBox 24"/>
          <p:cNvSpPr txBox="1"/>
          <p:nvPr/>
        </p:nvSpPr>
        <p:spPr>
          <a:xfrm>
            <a:off x="4925704" y="228601"/>
            <a:ext cx="2322678" cy="461665"/>
          </a:xfrm>
          <a:prstGeom prst="rect">
            <a:avLst/>
          </a:prstGeom>
          <a:noFill/>
        </p:spPr>
        <p:txBody>
          <a:bodyPr wrap="square" rtlCol="0">
            <a:spAutoFit/>
          </a:bodyPr>
          <a:lstStyle/>
          <a:p>
            <a:pPr defTabSz="457200"/>
            <a:r>
              <a:rPr lang="en-GB" sz="2400" u="sng" dirty="0">
                <a:solidFill>
                  <a:prstClr val="black"/>
                </a:solidFill>
              </a:rPr>
              <a:t>Character Map</a:t>
            </a:r>
            <a:endParaRPr lang="cy-GB" sz="2400" u="sng" dirty="0">
              <a:solidFill>
                <a:prstClr val="black"/>
              </a:solidFill>
            </a:endParaRPr>
          </a:p>
        </p:txBody>
      </p:sp>
    </p:spTree>
    <p:extLst>
      <p:ext uri="{BB962C8B-B14F-4D97-AF65-F5344CB8AC3E}">
        <p14:creationId xmlns:p14="http://schemas.microsoft.com/office/powerpoint/2010/main" val="2173080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79576" y="147076"/>
            <a:ext cx="7920880" cy="400110"/>
          </a:xfrm>
          <a:prstGeom prst="rect">
            <a:avLst/>
          </a:prstGeom>
          <a:noFill/>
        </p:spPr>
        <p:txBody>
          <a:bodyPr wrap="square" rtlCol="0">
            <a:spAutoFit/>
          </a:bodyPr>
          <a:lstStyle/>
          <a:p>
            <a:pPr algn="ctr"/>
            <a:r>
              <a:rPr lang="en-GB" sz="2000" b="1" dirty="0">
                <a:latin typeface="Segoe Print" panose="02000600000000000000" pitchFamily="2" charset="0"/>
              </a:rPr>
              <a:t>Think of the answers to go with these questions</a:t>
            </a:r>
          </a:p>
        </p:txBody>
      </p:sp>
      <p:graphicFrame>
        <p:nvGraphicFramePr>
          <p:cNvPr id="10" name="Table 9"/>
          <p:cNvGraphicFramePr>
            <a:graphicFrameLocks noGrp="1"/>
          </p:cNvGraphicFramePr>
          <p:nvPr>
            <p:extLst/>
          </p:nvPr>
        </p:nvGraphicFramePr>
        <p:xfrm>
          <a:off x="1847528" y="836712"/>
          <a:ext cx="8352928" cy="5825832"/>
        </p:xfrm>
        <a:graphic>
          <a:graphicData uri="http://schemas.openxmlformats.org/drawingml/2006/table">
            <a:tbl>
              <a:tblPr firstRow="1" bandRow="1">
                <a:tableStyleId>{5C22544A-7EE6-4342-B048-85BDC9FD1C3A}</a:tableStyleId>
              </a:tblPr>
              <a:tblGrid>
                <a:gridCol w="5854189">
                  <a:extLst>
                    <a:ext uri="{9D8B030D-6E8A-4147-A177-3AD203B41FA5}">
                      <a16:colId xmlns:a16="http://schemas.microsoft.com/office/drawing/2014/main" val="2352659784"/>
                    </a:ext>
                  </a:extLst>
                </a:gridCol>
                <a:gridCol w="2498739">
                  <a:extLst>
                    <a:ext uri="{9D8B030D-6E8A-4147-A177-3AD203B41FA5}">
                      <a16:colId xmlns:a16="http://schemas.microsoft.com/office/drawing/2014/main" val="2294814094"/>
                    </a:ext>
                  </a:extLst>
                </a:gridCol>
              </a:tblGrid>
              <a:tr h="702078">
                <a:tc>
                  <a:txBody>
                    <a:bodyPr/>
                    <a:lstStyle/>
                    <a:p>
                      <a:pPr algn="ctr"/>
                      <a:r>
                        <a:rPr lang="en-GB" dirty="0" smtClean="0">
                          <a:latin typeface="Segoe Print" panose="02000600000000000000" pitchFamily="2" charset="0"/>
                        </a:rPr>
                        <a:t>Question </a:t>
                      </a:r>
                      <a:endParaRPr lang="en-GB" dirty="0">
                        <a:latin typeface="Segoe Print" panose="02000600000000000000" pitchFamily="2" charset="0"/>
                      </a:endParaRPr>
                    </a:p>
                  </a:txBody>
                  <a:tcPr/>
                </a:tc>
                <a:tc>
                  <a:txBody>
                    <a:bodyPr/>
                    <a:lstStyle/>
                    <a:p>
                      <a:pPr algn="ctr"/>
                      <a:r>
                        <a:rPr lang="en-GB" dirty="0" smtClean="0">
                          <a:latin typeface="Segoe Print" panose="02000600000000000000" pitchFamily="2" charset="0"/>
                        </a:rPr>
                        <a:t>Answer</a:t>
                      </a:r>
                      <a:endParaRPr lang="en-GB" dirty="0">
                        <a:latin typeface="Segoe Print" panose="02000600000000000000" pitchFamily="2" charset="0"/>
                      </a:endParaRPr>
                    </a:p>
                  </a:txBody>
                  <a:tcPr/>
                </a:tc>
                <a:extLst>
                  <a:ext uri="{0D108BD9-81ED-4DB2-BD59-A6C34878D82A}">
                    <a16:rowId xmlns:a16="http://schemas.microsoft.com/office/drawing/2014/main" val="819385453"/>
                  </a:ext>
                </a:extLst>
              </a:tr>
              <a:tr h="702078">
                <a:tc>
                  <a:txBody>
                    <a:bodyPr/>
                    <a:lstStyle/>
                    <a:p>
                      <a:endParaRPr lang="en-GB" dirty="0"/>
                    </a:p>
                  </a:txBody>
                  <a:tcPr/>
                </a:tc>
                <a:tc>
                  <a:txBody>
                    <a:bodyPr/>
                    <a:lstStyle/>
                    <a:p>
                      <a:r>
                        <a:rPr lang="en-GB" b="1" dirty="0" smtClean="0">
                          <a:latin typeface="Segoe Print" panose="02000600000000000000" pitchFamily="2" charset="0"/>
                        </a:rPr>
                        <a:t>Isolation</a:t>
                      </a:r>
                      <a:endParaRPr lang="en-GB" b="1" dirty="0">
                        <a:latin typeface="Segoe Print" panose="02000600000000000000" pitchFamily="2" charset="0"/>
                      </a:endParaRPr>
                    </a:p>
                  </a:txBody>
                  <a:tcPr/>
                </a:tc>
                <a:extLst>
                  <a:ext uri="{0D108BD9-81ED-4DB2-BD59-A6C34878D82A}">
                    <a16:rowId xmlns:a16="http://schemas.microsoft.com/office/drawing/2014/main" val="4122936066"/>
                  </a:ext>
                </a:extLst>
              </a:tr>
              <a:tr h="702078">
                <a:tc>
                  <a:txBody>
                    <a:bodyPr/>
                    <a:lstStyle/>
                    <a:p>
                      <a:endParaRPr lang="en-GB" dirty="0"/>
                    </a:p>
                  </a:txBody>
                  <a:tcPr/>
                </a:tc>
                <a:tc>
                  <a:txBody>
                    <a:bodyPr/>
                    <a:lstStyle/>
                    <a:p>
                      <a:r>
                        <a:rPr lang="en-GB" b="1" dirty="0" smtClean="0">
                          <a:latin typeface="Segoe Print" panose="02000600000000000000" pitchFamily="2" charset="0"/>
                        </a:rPr>
                        <a:t>To frown in an angry</a:t>
                      </a:r>
                      <a:r>
                        <a:rPr lang="en-GB" b="1" baseline="0" dirty="0" smtClean="0">
                          <a:latin typeface="Segoe Print" panose="02000600000000000000" pitchFamily="2" charset="0"/>
                        </a:rPr>
                        <a:t> way</a:t>
                      </a:r>
                    </a:p>
                    <a:p>
                      <a:endParaRPr lang="en-GB" b="1" dirty="0">
                        <a:latin typeface="Segoe Print" panose="02000600000000000000" pitchFamily="2" charset="0"/>
                      </a:endParaRPr>
                    </a:p>
                  </a:txBody>
                  <a:tcPr/>
                </a:tc>
                <a:extLst>
                  <a:ext uri="{0D108BD9-81ED-4DB2-BD59-A6C34878D82A}">
                    <a16:rowId xmlns:a16="http://schemas.microsoft.com/office/drawing/2014/main" val="1771356914"/>
                  </a:ext>
                </a:extLst>
              </a:tr>
              <a:tr h="702078">
                <a:tc>
                  <a:txBody>
                    <a:bodyPr/>
                    <a:lstStyle/>
                    <a:p>
                      <a:endParaRPr lang="en-GB"/>
                    </a:p>
                  </a:txBody>
                  <a:tcPr/>
                </a:tc>
                <a:tc>
                  <a:txBody>
                    <a:bodyPr/>
                    <a:lstStyle/>
                    <a:p>
                      <a:r>
                        <a:rPr lang="en-GB" b="1" dirty="0" smtClean="0">
                          <a:latin typeface="Segoe Print" panose="02000600000000000000" pitchFamily="2" charset="0"/>
                        </a:rPr>
                        <a:t>An American President</a:t>
                      </a:r>
                      <a:r>
                        <a:rPr lang="en-GB" b="1" baseline="0" dirty="0" smtClean="0">
                          <a:latin typeface="Segoe Print" panose="02000600000000000000" pitchFamily="2" charset="0"/>
                        </a:rPr>
                        <a:t> who led the D Day attack</a:t>
                      </a:r>
                    </a:p>
                    <a:p>
                      <a:endParaRPr lang="en-GB" b="1" dirty="0">
                        <a:latin typeface="Segoe Print" panose="02000600000000000000" pitchFamily="2" charset="0"/>
                      </a:endParaRPr>
                    </a:p>
                  </a:txBody>
                  <a:tcPr/>
                </a:tc>
                <a:extLst>
                  <a:ext uri="{0D108BD9-81ED-4DB2-BD59-A6C34878D82A}">
                    <a16:rowId xmlns:a16="http://schemas.microsoft.com/office/drawing/2014/main" val="75655852"/>
                  </a:ext>
                </a:extLst>
              </a:tr>
              <a:tr h="702078">
                <a:tc>
                  <a:txBody>
                    <a:bodyPr/>
                    <a:lstStyle/>
                    <a:p>
                      <a:endParaRPr lang="en-GB"/>
                    </a:p>
                  </a:txBody>
                  <a:tcPr/>
                </a:tc>
                <a:tc>
                  <a:txBody>
                    <a:bodyPr/>
                    <a:lstStyle/>
                    <a:p>
                      <a:r>
                        <a:rPr lang="en-GB" b="1" dirty="0" smtClean="0">
                          <a:latin typeface="Segoe Print" panose="02000600000000000000" pitchFamily="2" charset="0"/>
                        </a:rPr>
                        <a:t>“I don’t care” </a:t>
                      </a:r>
                      <a:endParaRPr lang="en-GB" b="1" dirty="0">
                        <a:latin typeface="Segoe Print" panose="02000600000000000000" pitchFamily="2" charset="0"/>
                      </a:endParaRPr>
                    </a:p>
                  </a:txBody>
                  <a:tcPr/>
                </a:tc>
                <a:extLst>
                  <a:ext uri="{0D108BD9-81ED-4DB2-BD59-A6C34878D82A}">
                    <a16:rowId xmlns:a16="http://schemas.microsoft.com/office/drawing/2014/main" val="537581866"/>
                  </a:ext>
                </a:extLst>
              </a:tr>
              <a:tr h="702078">
                <a:tc>
                  <a:txBody>
                    <a:bodyPr/>
                    <a:lstStyle/>
                    <a:p>
                      <a:endParaRPr lang="en-GB"/>
                    </a:p>
                  </a:txBody>
                  <a:tcPr/>
                </a:tc>
                <a:tc>
                  <a:txBody>
                    <a:bodyPr/>
                    <a:lstStyle/>
                    <a:p>
                      <a:r>
                        <a:rPr lang="en-GB" b="1" dirty="0" smtClean="0">
                          <a:latin typeface="Segoe Print" panose="02000600000000000000" pitchFamily="2" charset="0"/>
                        </a:rPr>
                        <a:t>Someone</a:t>
                      </a:r>
                      <a:r>
                        <a:rPr lang="en-GB" b="1" baseline="0" dirty="0" smtClean="0">
                          <a:latin typeface="Segoe Print" panose="02000600000000000000" pitchFamily="2" charset="0"/>
                        </a:rPr>
                        <a:t> who is against war</a:t>
                      </a:r>
                    </a:p>
                    <a:p>
                      <a:endParaRPr lang="en-GB" b="1" dirty="0">
                        <a:latin typeface="Segoe Print" panose="02000600000000000000" pitchFamily="2" charset="0"/>
                      </a:endParaRPr>
                    </a:p>
                  </a:txBody>
                  <a:tcPr/>
                </a:tc>
                <a:extLst>
                  <a:ext uri="{0D108BD9-81ED-4DB2-BD59-A6C34878D82A}">
                    <a16:rowId xmlns:a16="http://schemas.microsoft.com/office/drawing/2014/main" val="105273758"/>
                  </a:ext>
                </a:extLst>
              </a:tr>
              <a:tr h="702078">
                <a:tc>
                  <a:txBody>
                    <a:bodyPr/>
                    <a:lstStyle/>
                    <a:p>
                      <a:endParaRPr lang="en-GB"/>
                    </a:p>
                  </a:txBody>
                  <a:tcPr/>
                </a:tc>
                <a:tc>
                  <a:txBody>
                    <a:bodyPr/>
                    <a:lstStyle/>
                    <a:p>
                      <a:r>
                        <a:rPr lang="en-GB" b="1" dirty="0" smtClean="0">
                          <a:latin typeface="Segoe Print" panose="02000600000000000000" pitchFamily="2" charset="0"/>
                        </a:rPr>
                        <a:t>American cemetery</a:t>
                      </a:r>
                      <a:endParaRPr lang="en-GB" b="1" dirty="0">
                        <a:latin typeface="Segoe Print" panose="02000600000000000000" pitchFamily="2" charset="0"/>
                      </a:endParaRPr>
                    </a:p>
                  </a:txBody>
                  <a:tcPr/>
                </a:tc>
                <a:extLst>
                  <a:ext uri="{0D108BD9-81ED-4DB2-BD59-A6C34878D82A}">
                    <a16:rowId xmlns:a16="http://schemas.microsoft.com/office/drawing/2014/main" val="657469376"/>
                  </a:ext>
                </a:extLst>
              </a:tr>
            </a:tbl>
          </a:graphicData>
        </a:graphic>
      </p:graphicFrame>
    </p:spTree>
    <p:extLst>
      <p:ext uri="{BB962C8B-B14F-4D97-AF65-F5344CB8AC3E}">
        <p14:creationId xmlns:p14="http://schemas.microsoft.com/office/powerpoint/2010/main" val="731728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79576" y="147076"/>
            <a:ext cx="7920880" cy="400110"/>
          </a:xfrm>
          <a:prstGeom prst="rect">
            <a:avLst/>
          </a:prstGeom>
          <a:noFill/>
        </p:spPr>
        <p:txBody>
          <a:bodyPr wrap="square" rtlCol="0">
            <a:spAutoFit/>
          </a:bodyPr>
          <a:lstStyle/>
          <a:p>
            <a:pPr algn="ctr"/>
            <a:r>
              <a:rPr lang="en-GB" sz="2000" b="1" dirty="0">
                <a:latin typeface="Segoe Print" panose="02000600000000000000" pitchFamily="2" charset="0"/>
              </a:rPr>
              <a:t>Think of the answers to go with these questions</a:t>
            </a:r>
          </a:p>
        </p:txBody>
      </p:sp>
      <p:graphicFrame>
        <p:nvGraphicFramePr>
          <p:cNvPr id="10" name="Table 9"/>
          <p:cNvGraphicFramePr>
            <a:graphicFrameLocks noGrp="1"/>
          </p:cNvGraphicFramePr>
          <p:nvPr>
            <p:extLst/>
          </p:nvPr>
        </p:nvGraphicFramePr>
        <p:xfrm>
          <a:off x="1847528" y="836712"/>
          <a:ext cx="8352928" cy="5616624"/>
        </p:xfrm>
        <a:graphic>
          <a:graphicData uri="http://schemas.openxmlformats.org/drawingml/2006/table">
            <a:tbl>
              <a:tblPr firstRow="1" bandRow="1">
                <a:tableStyleId>{5C22544A-7EE6-4342-B048-85BDC9FD1C3A}</a:tableStyleId>
              </a:tblPr>
              <a:tblGrid>
                <a:gridCol w="5854189">
                  <a:extLst>
                    <a:ext uri="{9D8B030D-6E8A-4147-A177-3AD203B41FA5}">
                      <a16:colId xmlns:a16="http://schemas.microsoft.com/office/drawing/2014/main" val="2352659784"/>
                    </a:ext>
                  </a:extLst>
                </a:gridCol>
                <a:gridCol w="2498739">
                  <a:extLst>
                    <a:ext uri="{9D8B030D-6E8A-4147-A177-3AD203B41FA5}">
                      <a16:colId xmlns:a16="http://schemas.microsoft.com/office/drawing/2014/main" val="2294814094"/>
                    </a:ext>
                  </a:extLst>
                </a:gridCol>
              </a:tblGrid>
              <a:tr h="702078">
                <a:tc>
                  <a:txBody>
                    <a:bodyPr/>
                    <a:lstStyle/>
                    <a:p>
                      <a:pPr algn="ctr"/>
                      <a:r>
                        <a:rPr lang="en-GB" dirty="0" smtClean="0">
                          <a:latin typeface="Segoe Print" panose="02000600000000000000" pitchFamily="2" charset="0"/>
                        </a:rPr>
                        <a:t>Question </a:t>
                      </a:r>
                      <a:endParaRPr lang="en-GB" dirty="0">
                        <a:latin typeface="Segoe Print" panose="02000600000000000000" pitchFamily="2" charset="0"/>
                      </a:endParaRPr>
                    </a:p>
                  </a:txBody>
                  <a:tcPr/>
                </a:tc>
                <a:tc>
                  <a:txBody>
                    <a:bodyPr/>
                    <a:lstStyle/>
                    <a:p>
                      <a:pPr algn="ctr"/>
                      <a:r>
                        <a:rPr lang="en-GB" dirty="0" smtClean="0">
                          <a:latin typeface="Segoe Print" panose="02000600000000000000" pitchFamily="2" charset="0"/>
                        </a:rPr>
                        <a:t>Answer</a:t>
                      </a:r>
                      <a:endParaRPr lang="en-GB" dirty="0">
                        <a:latin typeface="Segoe Print" panose="02000600000000000000" pitchFamily="2" charset="0"/>
                      </a:endParaRPr>
                    </a:p>
                  </a:txBody>
                  <a:tcPr/>
                </a:tc>
                <a:extLst>
                  <a:ext uri="{0D108BD9-81ED-4DB2-BD59-A6C34878D82A}">
                    <a16:rowId xmlns:a16="http://schemas.microsoft.com/office/drawing/2014/main" val="819385453"/>
                  </a:ext>
                </a:extLst>
              </a:tr>
              <a:tr h="702078">
                <a:tc>
                  <a:txBody>
                    <a:bodyPr/>
                    <a:lstStyle/>
                    <a:p>
                      <a:endParaRPr lang="en-GB" dirty="0"/>
                    </a:p>
                  </a:txBody>
                  <a:tcPr/>
                </a:tc>
                <a:tc>
                  <a:txBody>
                    <a:bodyPr/>
                    <a:lstStyle/>
                    <a:p>
                      <a:endParaRPr lang="en-GB"/>
                    </a:p>
                  </a:txBody>
                  <a:tcPr/>
                </a:tc>
                <a:extLst>
                  <a:ext uri="{0D108BD9-81ED-4DB2-BD59-A6C34878D82A}">
                    <a16:rowId xmlns:a16="http://schemas.microsoft.com/office/drawing/2014/main" val="4122936066"/>
                  </a:ext>
                </a:extLst>
              </a:tr>
              <a:tr h="702078">
                <a:tc>
                  <a:txBody>
                    <a:bodyPr/>
                    <a:lstStyle/>
                    <a:p>
                      <a:endParaRPr lang="en-GB"/>
                    </a:p>
                  </a:txBody>
                  <a:tcPr/>
                </a:tc>
                <a:tc>
                  <a:txBody>
                    <a:bodyPr/>
                    <a:lstStyle/>
                    <a:p>
                      <a:endParaRPr lang="en-GB"/>
                    </a:p>
                  </a:txBody>
                  <a:tcPr/>
                </a:tc>
                <a:extLst>
                  <a:ext uri="{0D108BD9-81ED-4DB2-BD59-A6C34878D82A}">
                    <a16:rowId xmlns:a16="http://schemas.microsoft.com/office/drawing/2014/main" val="1771356914"/>
                  </a:ext>
                </a:extLst>
              </a:tr>
              <a:tr h="702078">
                <a:tc>
                  <a:txBody>
                    <a:bodyPr/>
                    <a:lstStyle/>
                    <a:p>
                      <a:endParaRPr lang="en-GB"/>
                    </a:p>
                  </a:txBody>
                  <a:tcPr/>
                </a:tc>
                <a:tc>
                  <a:txBody>
                    <a:bodyPr/>
                    <a:lstStyle/>
                    <a:p>
                      <a:endParaRPr lang="en-GB"/>
                    </a:p>
                  </a:txBody>
                  <a:tcPr/>
                </a:tc>
                <a:extLst>
                  <a:ext uri="{0D108BD9-81ED-4DB2-BD59-A6C34878D82A}">
                    <a16:rowId xmlns:a16="http://schemas.microsoft.com/office/drawing/2014/main" val="75655852"/>
                  </a:ext>
                </a:extLst>
              </a:tr>
              <a:tr h="702078">
                <a:tc>
                  <a:txBody>
                    <a:bodyPr/>
                    <a:lstStyle/>
                    <a:p>
                      <a:endParaRPr lang="en-GB"/>
                    </a:p>
                  </a:txBody>
                  <a:tcPr/>
                </a:tc>
                <a:tc>
                  <a:txBody>
                    <a:bodyPr/>
                    <a:lstStyle/>
                    <a:p>
                      <a:endParaRPr lang="en-GB"/>
                    </a:p>
                  </a:txBody>
                  <a:tcPr/>
                </a:tc>
                <a:extLst>
                  <a:ext uri="{0D108BD9-81ED-4DB2-BD59-A6C34878D82A}">
                    <a16:rowId xmlns:a16="http://schemas.microsoft.com/office/drawing/2014/main" val="537581866"/>
                  </a:ext>
                </a:extLst>
              </a:tr>
              <a:tr h="702078">
                <a:tc>
                  <a:txBody>
                    <a:bodyPr/>
                    <a:lstStyle/>
                    <a:p>
                      <a:endParaRPr lang="en-GB"/>
                    </a:p>
                  </a:txBody>
                  <a:tcPr/>
                </a:tc>
                <a:tc>
                  <a:txBody>
                    <a:bodyPr/>
                    <a:lstStyle/>
                    <a:p>
                      <a:endParaRPr lang="en-GB"/>
                    </a:p>
                  </a:txBody>
                  <a:tcPr/>
                </a:tc>
                <a:extLst>
                  <a:ext uri="{0D108BD9-81ED-4DB2-BD59-A6C34878D82A}">
                    <a16:rowId xmlns:a16="http://schemas.microsoft.com/office/drawing/2014/main" val="105273758"/>
                  </a:ext>
                </a:extLst>
              </a:tr>
              <a:tr h="702078">
                <a:tc>
                  <a:txBody>
                    <a:bodyPr/>
                    <a:lstStyle/>
                    <a:p>
                      <a:endParaRPr lang="en-GB"/>
                    </a:p>
                  </a:txBody>
                  <a:tcPr/>
                </a:tc>
                <a:tc>
                  <a:txBody>
                    <a:bodyPr/>
                    <a:lstStyle/>
                    <a:p>
                      <a:endParaRPr lang="en-GB"/>
                    </a:p>
                  </a:txBody>
                  <a:tcPr/>
                </a:tc>
                <a:extLst>
                  <a:ext uri="{0D108BD9-81ED-4DB2-BD59-A6C34878D82A}">
                    <a16:rowId xmlns:a16="http://schemas.microsoft.com/office/drawing/2014/main" val="657469376"/>
                  </a:ext>
                </a:extLst>
              </a:tr>
              <a:tr h="702078">
                <a:tc>
                  <a:txBody>
                    <a:bodyPr/>
                    <a:lstStyle/>
                    <a:p>
                      <a:endParaRPr lang="en-GB"/>
                    </a:p>
                  </a:txBody>
                  <a:tcPr/>
                </a:tc>
                <a:tc>
                  <a:txBody>
                    <a:bodyPr/>
                    <a:lstStyle/>
                    <a:p>
                      <a:endParaRPr lang="en-GB" dirty="0"/>
                    </a:p>
                  </a:txBody>
                  <a:tcPr/>
                </a:tc>
                <a:extLst>
                  <a:ext uri="{0D108BD9-81ED-4DB2-BD59-A6C34878D82A}">
                    <a16:rowId xmlns:a16="http://schemas.microsoft.com/office/drawing/2014/main" val="1244717371"/>
                  </a:ext>
                </a:extLst>
              </a:tr>
            </a:tbl>
          </a:graphicData>
        </a:graphic>
      </p:graphicFrame>
    </p:spTree>
    <p:extLst>
      <p:ext uri="{BB962C8B-B14F-4D97-AF65-F5344CB8AC3E}">
        <p14:creationId xmlns:p14="http://schemas.microsoft.com/office/powerpoint/2010/main" val="3605120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176</Words>
  <Application>Microsoft Office PowerPoint</Application>
  <PresentationFormat>Widescreen</PresentationFormat>
  <Paragraphs>30</Paragraphs>
  <Slides>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Comic Sans MS</vt:lpstr>
      <vt:lpstr>Segoe Print</vt:lpstr>
      <vt:lpstr>Times New Roman</vt:lpstr>
      <vt:lpstr>Office Theme</vt:lpstr>
      <vt:lpstr>D-Day Dog </vt:lpstr>
      <vt:lpstr>PowerPoint Presentation</vt:lpstr>
      <vt:lpstr>In a Word: summarise the text in 25 words</vt:lpstr>
      <vt:lpstr>PowerPoint Presentation</vt:lpstr>
      <vt:lpstr>PowerPoint Presentation</vt:lpstr>
      <vt:lpstr>PowerPoint Presentation</vt:lpstr>
    </vt:vector>
  </TitlesOfParts>
  <Company>Cyngor Gwynedd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Murphy Gaynor (GwE)</dc:creator>
  <cp:lastModifiedBy>Williams Anna Lloyd (GwE)</cp:lastModifiedBy>
  <cp:revision>4</cp:revision>
  <dcterms:created xsi:type="dcterms:W3CDTF">2021-04-06T11:22:04Z</dcterms:created>
  <dcterms:modified xsi:type="dcterms:W3CDTF">2021-04-20T09:41:42Z</dcterms:modified>
</cp:coreProperties>
</file>